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Ubuntu Mon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F24AEB-EFEA-477A-8BD5-EA7217D38B21}">
  <a:tblStyle styleId="{C4F24AEB-EFEA-477A-8BD5-EA7217D38B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UbuntuMono-italic.fntdata"/><Relationship Id="rId72" Type="http://schemas.openxmlformats.org/officeDocument/2006/relationships/font" Target="fonts/UbuntuMon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UbuntuMono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UbuntuMono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da310651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ada310651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da310651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da310651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da310651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da310651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da310651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da310651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728a5562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b728a5562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da310651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da310651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da310651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da310651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728a5562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728a5562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9df949c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9df949c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b631ece0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b631ece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a5f8746a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a5f8746a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5f8746aa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5f8746aa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728a5562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728a5562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728a5562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728a5562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5f8746aa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5f8746aa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b27d6e9f2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b27d6e9f2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7d6e9f2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7d6e9f2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5f8746aae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a5f8746aae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27d6e9f29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b27d6e9f2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27d6e9f2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b27d6e9f2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b27d6e9f29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b27d6e9f29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5f8746aa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5f8746a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b27d6e9f29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b27d6e9f29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27d6e9f29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27d6e9f29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5f8746aa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a5f8746aa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5f8746aa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5f8746aa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27d6e9f29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b27d6e9f29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5f8746aae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a5f8746aae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5f8746aa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a5f8746aa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ab631ece0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ab631ece0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8ab04d0c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8ab04d0c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b728a5562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b728a5562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b728a5562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b728a5562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c389838e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9c389838e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8ab04d0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8ab04d0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a0e9421fb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a0e9421fb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0e9421fb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a0e9421fb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b728a5562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b728a5562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a5f8746aa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a5f8746aa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a0e9421fb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a0e9421fb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b728a5562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b728a5562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ab631ece0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ab631ece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b27d6e9f29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b27d6e9f29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b728a556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b728a556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a5f8746aae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a5f8746aae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a5f8746aae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a5f8746aae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92e951e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92e951e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a5f8746aa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a5f8746aa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a5f8746aae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a5f8746aae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a5f8746aae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a5f8746aae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a5f8746aae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a5f8746aae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a5f8746aa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a5f8746aa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a5f8746aae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a5f8746aae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27d6e9f29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27d6e9f29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da31065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da31065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92e951e1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92e951e1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58ab04d0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58ab04d0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b27d6e9f2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b27d6e9f2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a0e9421fb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a0e9421fb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592e951e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592e951e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b27d6e9f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b27d6e9f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da310651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da310651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da310651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da310651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133550" y="4230575"/>
            <a:ext cx="6876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eorgia"/>
              <a:buNone/>
              <a:defRPr sz="2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eorgia"/>
              <a:buNone/>
              <a:defRPr sz="2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eorgia"/>
              <a:buNone/>
              <a:defRPr sz="2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eorgia"/>
              <a:buNone/>
              <a:defRPr sz="2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eorgia"/>
              <a:buNone/>
              <a:defRPr sz="2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eorgia"/>
              <a:buNone/>
              <a:defRPr sz="2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eorgia"/>
              <a:buNone/>
              <a:defRPr sz="2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eorgia"/>
              <a:buNone/>
              <a:defRPr sz="2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Georgia"/>
              <a:buNone/>
              <a:defRPr sz="2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eorgia"/>
              <a:buChar char="●"/>
              <a:defRPr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eorgia"/>
              <a:buChar char="○"/>
              <a:defRPr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eorgia"/>
              <a:buChar char="■"/>
              <a:defRPr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eorgia"/>
              <a:buChar char="●"/>
              <a:defRPr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eorgia"/>
              <a:buChar char="○"/>
              <a:defRPr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eorgia"/>
              <a:buChar char="■"/>
              <a:defRPr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eorgia"/>
              <a:buChar char="●"/>
              <a:defRPr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eorgia"/>
              <a:buChar char="○"/>
              <a:defRPr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eorgia"/>
              <a:buChar char="■"/>
              <a:defRPr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seddonym.me" TargetMode="External"/><Relationship Id="rId4" Type="http://schemas.openxmlformats.org/officeDocument/2006/relationships/hyperlink" Target="https://import-linter.readthedocs.io/" TargetMode="External"/><Relationship Id="rId5" Type="http://schemas.openxmlformats.org/officeDocument/2006/relationships/hyperlink" Target="http://octopus.energy/kraken-tech-careers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885950" y="1503875"/>
            <a:ext cx="540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Learning the ropes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85950" y="3593425"/>
            <a:ext cx="5351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Understanding</a:t>
            </a:r>
            <a:r>
              <a:rPr i="1" lang="en-GB"/>
              <a:t> Python Generics </a:t>
            </a:r>
            <a:endParaRPr i="1"/>
          </a:p>
        </p:txBody>
      </p:sp>
      <p:sp>
        <p:nvSpPr>
          <p:cNvPr id="56" name="Google Shape;56;p13"/>
          <p:cNvSpPr txBox="1"/>
          <p:nvPr/>
        </p:nvSpPr>
        <p:spPr>
          <a:xfrm>
            <a:off x="2037300" y="4390025"/>
            <a:ext cx="54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David Seddon | Kraken Tech | Europython 2023</a:t>
            </a: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300" y="259850"/>
            <a:ext cx="3366423" cy="2244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0950" y="0"/>
            <a:ext cx="1173050" cy="11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311700" y="1590425"/>
            <a:ext cx="83496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(animals: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list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[Animal])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for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animals: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animal.feeed()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311700" y="2878125"/>
            <a:ext cx="8349600" cy="415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rPr>
              <a:t>error: "Animal" has no attribute "feeed"; maybe "feed"?</a:t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436200" y="2115525"/>
            <a:ext cx="8069100" cy="297000"/>
          </a:xfrm>
          <a:prstGeom prst="rect">
            <a:avLst/>
          </a:prstGeom>
          <a:solidFill>
            <a:srgbClr val="FC4426">
              <a:alpha val="17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5813498" y="2848872"/>
            <a:ext cx="39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Georgia"/>
                <a:ea typeface="Georgia"/>
                <a:cs typeface="Georgia"/>
                <a:sym typeface="Georgia"/>
              </a:rPr>
              <a:t>😀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3841925" y="2707525"/>
            <a:ext cx="46674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0666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Argument 1 to "feed_the_animals" has incompatible type "List[Cat]";</a:t>
            </a:r>
            <a:br>
              <a:rPr lang="en-GB" sz="1500">
                <a:solidFill>
                  <a:srgbClr val="E0666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 sz="1500">
                <a:solidFill>
                  <a:srgbClr val="E0666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expected "List[Animal]"</a:t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1047500" y="947900"/>
            <a:ext cx="7461600" cy="156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Cat(Animal):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p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ass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feed_the_animals([Cat()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Cat()])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1047500" y="2707525"/>
            <a:ext cx="25806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rPr>
              <a:t>Yum!</a:t>
            </a:r>
            <a:endParaRPr sz="1500">
              <a:solidFill>
                <a:schemeClr val="lt2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rPr>
              <a:t>Yum!</a:t>
            </a:r>
            <a:endParaRPr sz="1500">
              <a:solidFill>
                <a:schemeClr val="lt2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rPr>
              <a:t>Yum!</a:t>
            </a:r>
            <a:endParaRPr sz="1500">
              <a:solidFill>
                <a:schemeClr val="lt2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The Liskov Substitution Principle</a:t>
            </a:r>
            <a:endParaRPr sz="3900"/>
          </a:p>
        </p:txBody>
      </p:sp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855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2.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4294967295" type="body"/>
          </p:nvPr>
        </p:nvSpPr>
        <p:spPr>
          <a:xfrm>
            <a:off x="1133550" y="2781250"/>
            <a:ext cx="6876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Liskov Substitution Principle, paraphrased</a:t>
            </a:r>
            <a:endParaRPr/>
          </a:p>
        </p:txBody>
      </p:sp>
      <p:sp>
        <p:nvSpPr>
          <p:cNvPr id="136" name="Google Shape;136;p25"/>
          <p:cNvSpPr txBox="1"/>
          <p:nvPr/>
        </p:nvSpPr>
        <p:spPr>
          <a:xfrm>
            <a:off x="1506800" y="1712575"/>
            <a:ext cx="588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An object may be replaced with a sub-object without breaking the program.</a:t>
            </a:r>
            <a:endParaRPr i="1" sz="2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1506800" y="1717725"/>
            <a:ext cx="588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An </a:t>
            </a:r>
            <a:r>
              <a:rPr i="1" lang="en-GB" sz="22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Animal</a:t>
            </a:r>
            <a:r>
              <a:rPr i="1" lang="en-GB" sz="2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may be replaced with a </a:t>
            </a:r>
            <a:r>
              <a:rPr i="1" lang="en-GB" sz="22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Cat</a:t>
            </a:r>
            <a:r>
              <a:rPr i="1" lang="en-GB" sz="2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without breaking the program.</a:t>
            </a:r>
            <a:endParaRPr i="1" sz="2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4294967295" type="body"/>
          </p:nvPr>
        </p:nvSpPr>
        <p:spPr>
          <a:xfrm>
            <a:off x="340150" y="2219725"/>
            <a:ext cx="8431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So</a:t>
            </a:r>
            <a:r>
              <a:rPr lang="en-GB" sz="3100"/>
              <a:t> </a:t>
            </a:r>
            <a:r>
              <a:rPr lang="en-GB" sz="3100">
                <a:solidFill>
                  <a:schemeClr val="accent4"/>
                </a:solidFill>
              </a:rPr>
              <a:t>why </a:t>
            </a:r>
            <a:r>
              <a:rPr lang="en-GB" sz="3100">
                <a:solidFill>
                  <a:schemeClr val="dk2"/>
                </a:solidFill>
              </a:rPr>
              <a:t>is this a useful principle</a:t>
            </a:r>
            <a:r>
              <a:rPr lang="en-GB" sz="3100"/>
              <a:t>?</a:t>
            </a:r>
            <a:endParaRPr sz="3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1465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Polymorphism.</a:t>
            </a:r>
            <a:endParaRPr sz="6000"/>
          </a:p>
        </p:txBody>
      </p:sp>
      <p:sp>
        <p:nvSpPr>
          <p:cNvPr id="152" name="Google Shape;152;p28"/>
          <p:cNvSpPr txBox="1"/>
          <p:nvPr/>
        </p:nvSpPr>
        <p:spPr>
          <a:xfrm>
            <a:off x="1251825" y="2996800"/>
            <a:ext cx="6849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-GB" sz="3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Interacting with </a:t>
            </a:r>
            <a:r>
              <a:rPr i="1" lang="en-GB" sz="3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different</a:t>
            </a:r>
            <a:r>
              <a:rPr i="1" lang="en-GB" sz="3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type</a:t>
            </a:r>
            <a:r>
              <a:rPr i="1" lang="en-GB" sz="3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br>
              <a:rPr i="1" lang="en-GB" sz="3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-GB" sz="3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using the </a:t>
            </a:r>
            <a:r>
              <a:rPr i="1" lang="en-GB" sz="33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same interface</a:t>
            </a:r>
            <a:r>
              <a:rPr i="1" lang="en-GB" sz="3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i="1" lang="en-GB" sz="3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3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2066125" y="769525"/>
            <a:ext cx="5465400" cy="1225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378000" lIns="342000" spcFirstLastPara="1" rIns="91425" wrap="square" tIns="37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for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Dog()):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animal.feed()</a:t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2066125" y="2320450"/>
            <a:ext cx="5465400" cy="1917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378000" lIns="342000" spcFirstLastPara="1" rIns="91425" wrap="square" tIns="37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for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Dog()):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if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isinstance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(animal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feed_cat(animal)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elif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isinstance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(animal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Dog):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feed_dog(animal)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2238300" y="1296150"/>
            <a:ext cx="46674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0666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Argument 1 to "feed" has incompatible type "List[Cat]"; expected "List[Animal]"</a:t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4" name="Google Shape;164;p30"/>
          <p:cNvSpPr txBox="1"/>
          <p:nvPr>
            <p:ph idx="4294967295" type="title"/>
          </p:nvPr>
        </p:nvSpPr>
        <p:spPr>
          <a:xfrm>
            <a:off x="272400" y="2571750"/>
            <a:ext cx="8520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2"/>
                </a:solidFill>
              </a:rPr>
              <a:t>Why won’t mypy let us interact</a:t>
            </a:r>
            <a:br>
              <a:rPr lang="en-GB" sz="2900">
                <a:solidFill>
                  <a:schemeClr val="dk2"/>
                </a:solidFill>
              </a:rPr>
            </a:br>
            <a:r>
              <a:rPr lang="en-GB" sz="2900">
                <a:solidFill>
                  <a:schemeClr val="dk2"/>
                </a:solidFill>
              </a:rPr>
              <a:t>with a </a:t>
            </a:r>
            <a:r>
              <a:rPr lang="en-GB" sz="290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list[Cat]</a:t>
            </a:r>
            <a:r>
              <a:rPr lang="en-GB" sz="2900">
                <a:solidFill>
                  <a:schemeClr val="dk2"/>
                </a:solidFill>
              </a:rPr>
              <a:t> as if it is a </a:t>
            </a:r>
            <a:r>
              <a:rPr lang="en-GB" sz="290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list[Animal]</a:t>
            </a:r>
            <a:r>
              <a:rPr lang="en-GB" sz="2900">
                <a:solidFill>
                  <a:schemeClr val="dk2"/>
                </a:solidFill>
              </a:rPr>
              <a:t>?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We need to talk about variance</a:t>
            </a:r>
            <a:endParaRPr sz="3900"/>
          </a:p>
        </p:txBody>
      </p:sp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855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3</a:t>
            </a:r>
            <a:r>
              <a:rPr lang="en-GB">
                <a:solidFill>
                  <a:schemeClr val="accent4"/>
                </a:solidFill>
              </a:rPr>
              <a:t>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1312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use</a:t>
            </a:r>
            <a:br>
              <a:rPr lang="en-GB"/>
            </a:br>
            <a:r>
              <a:rPr lang="en-GB"/>
              <a:t>a</a:t>
            </a:r>
            <a:r>
              <a:rPr lang="en-GB">
                <a:solidFill>
                  <a:schemeClr val="accent4"/>
                </a:solidFill>
              </a:rPr>
              <a:t> static</a:t>
            </a:r>
            <a:r>
              <a:rPr lang="en-GB">
                <a:solidFill>
                  <a:schemeClr val="accent4"/>
                </a:solidFill>
              </a:rPr>
              <a:t> type checker</a:t>
            </a:r>
            <a:r>
              <a:rPr lang="en-GB"/>
              <a:t>?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689" y="3126725"/>
            <a:ext cx="2083961" cy="41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537825"/>
            <a:ext cx="8520600" cy="7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accent4"/>
                </a:solidFill>
              </a:rPr>
              <a:t>Variance</a:t>
            </a:r>
            <a:endParaRPr sz="3200"/>
          </a:p>
        </p:txBody>
      </p:sp>
      <p:sp>
        <p:nvSpPr>
          <p:cNvPr id="176" name="Google Shape;176;p32"/>
          <p:cNvSpPr txBox="1"/>
          <p:nvPr/>
        </p:nvSpPr>
        <p:spPr>
          <a:xfrm>
            <a:off x="808934" y="2055725"/>
            <a:ext cx="1537800" cy="43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list[Animal]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808925" y="3403497"/>
            <a:ext cx="1537800" cy="43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list[Cat]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8" name="Google Shape;178;p32"/>
          <p:cNvCxnSpPr/>
          <p:nvPr/>
        </p:nvCxnSpPr>
        <p:spPr>
          <a:xfrm>
            <a:off x="1583384" y="2581450"/>
            <a:ext cx="0" cy="81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2"/>
          <p:cNvSpPr/>
          <p:nvPr/>
        </p:nvSpPr>
        <p:spPr>
          <a:xfrm rot="7653098">
            <a:off x="1459837" y="2561676"/>
            <a:ext cx="247097" cy="247097"/>
          </a:xfrm>
          <a:prstGeom prst="rtTriangl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/>
        </p:nvSpPr>
        <p:spPr>
          <a:xfrm>
            <a:off x="3682518" y="2055719"/>
            <a:ext cx="1734900" cy="43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list[Animal]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3682507" y="3386000"/>
            <a:ext cx="1734900" cy="43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list[Cat]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 rot="10800000">
            <a:off x="4579234" y="2480575"/>
            <a:ext cx="0" cy="81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32"/>
          <p:cNvSpPr/>
          <p:nvPr/>
        </p:nvSpPr>
        <p:spPr>
          <a:xfrm flipH="1" rot="3146902">
            <a:off x="4455687" y="3066551"/>
            <a:ext cx="247097" cy="247097"/>
          </a:xfrm>
          <a:prstGeom prst="rtTriangl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6741125" y="2061570"/>
            <a:ext cx="1703400" cy="43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list[Animal]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6741125" y="3386000"/>
            <a:ext cx="1703400" cy="431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list[Cat]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6" name="Google Shape;186;p32"/>
          <p:cNvCxnSpPr/>
          <p:nvPr/>
        </p:nvCxnSpPr>
        <p:spPr>
          <a:xfrm>
            <a:off x="7329209" y="2581450"/>
            <a:ext cx="0" cy="81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2"/>
          <p:cNvSpPr/>
          <p:nvPr/>
        </p:nvSpPr>
        <p:spPr>
          <a:xfrm rot="7653098">
            <a:off x="7205662" y="2561676"/>
            <a:ext cx="247097" cy="247097"/>
          </a:xfrm>
          <a:prstGeom prst="rtTriangl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32"/>
          <p:cNvCxnSpPr/>
          <p:nvPr/>
        </p:nvCxnSpPr>
        <p:spPr>
          <a:xfrm rot="10800000">
            <a:off x="7938809" y="2489325"/>
            <a:ext cx="0" cy="81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32"/>
          <p:cNvSpPr/>
          <p:nvPr/>
        </p:nvSpPr>
        <p:spPr>
          <a:xfrm flipH="1" rot="3146902">
            <a:off x="7815262" y="3075301"/>
            <a:ext cx="247097" cy="247097"/>
          </a:xfrm>
          <a:prstGeom prst="rtTriangl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7147550" y="2831336"/>
            <a:ext cx="363300" cy="3633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757150" y="2665838"/>
            <a:ext cx="363300" cy="3633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>
            <p:ph type="title"/>
          </p:nvPr>
        </p:nvSpPr>
        <p:spPr>
          <a:xfrm>
            <a:off x="2725794" y="2520681"/>
            <a:ext cx="6642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solidFill>
                  <a:schemeClr val="dk2"/>
                </a:solidFill>
              </a:rPr>
              <a:t>or</a:t>
            </a:r>
            <a:endParaRPr i="1" sz="2500">
              <a:solidFill>
                <a:schemeClr val="dk2"/>
              </a:solidFill>
            </a:endParaRPr>
          </a:p>
        </p:txBody>
      </p:sp>
      <p:sp>
        <p:nvSpPr>
          <p:cNvPr id="193" name="Google Shape;193;p32"/>
          <p:cNvSpPr txBox="1"/>
          <p:nvPr>
            <p:ph type="title"/>
          </p:nvPr>
        </p:nvSpPr>
        <p:spPr>
          <a:xfrm>
            <a:off x="5659327" y="2561094"/>
            <a:ext cx="6642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solidFill>
                  <a:schemeClr val="dk2"/>
                </a:solidFill>
              </a:rPr>
              <a:t>or</a:t>
            </a:r>
            <a:endParaRPr i="1" sz="2500">
              <a:solidFill>
                <a:schemeClr val="dk2"/>
              </a:solidFill>
            </a:endParaRPr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650998" y="4171175"/>
            <a:ext cx="18330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1810">
                <a:solidFill>
                  <a:schemeClr val="dk2"/>
                </a:solidFill>
              </a:rPr>
              <a:t>Covariant</a:t>
            </a:r>
            <a:endParaRPr i="1" sz="1450">
              <a:solidFill>
                <a:schemeClr val="dk2"/>
              </a:solidFill>
            </a:endParaRPr>
          </a:p>
        </p:txBody>
      </p:sp>
      <p:sp>
        <p:nvSpPr>
          <p:cNvPr id="195" name="Google Shape;195;p32"/>
          <p:cNvSpPr txBox="1"/>
          <p:nvPr>
            <p:ph type="title"/>
          </p:nvPr>
        </p:nvSpPr>
        <p:spPr>
          <a:xfrm>
            <a:off x="3622798" y="4171175"/>
            <a:ext cx="18330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1810">
                <a:solidFill>
                  <a:schemeClr val="dk2"/>
                </a:solidFill>
              </a:rPr>
              <a:t>Contravariant</a:t>
            </a:r>
            <a:endParaRPr i="1" sz="1450">
              <a:solidFill>
                <a:schemeClr val="dk2"/>
              </a:solidFill>
            </a:endParaRPr>
          </a:p>
        </p:txBody>
      </p:sp>
      <p:sp>
        <p:nvSpPr>
          <p:cNvPr id="196" name="Google Shape;196;p32"/>
          <p:cNvSpPr txBox="1"/>
          <p:nvPr>
            <p:ph type="title"/>
          </p:nvPr>
        </p:nvSpPr>
        <p:spPr>
          <a:xfrm>
            <a:off x="6670798" y="4171175"/>
            <a:ext cx="18330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1810">
                <a:solidFill>
                  <a:schemeClr val="dk2"/>
                </a:solidFill>
              </a:rPr>
              <a:t>In</a:t>
            </a:r>
            <a:r>
              <a:rPr i="1" lang="en-GB" sz="1810">
                <a:solidFill>
                  <a:schemeClr val="dk2"/>
                </a:solidFill>
              </a:rPr>
              <a:t>variant</a:t>
            </a:r>
            <a:endParaRPr i="1" sz="145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Variance is a </a:t>
            </a:r>
            <a:r>
              <a:rPr lang="en-GB">
                <a:solidFill>
                  <a:schemeClr val="accent4"/>
                </a:solidFill>
              </a:rPr>
              <a:t>design decision</a:t>
            </a:r>
            <a:br>
              <a:rPr lang="en-GB"/>
            </a:br>
            <a:r>
              <a:rPr lang="en-GB"/>
              <a:t>for a typing system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Mypy’s</a:t>
            </a:r>
            <a:r>
              <a:rPr lang="en-GB">
                <a:solidFill>
                  <a:schemeClr val="dk2"/>
                </a:solidFill>
              </a:rPr>
              <a:t> design decision</a:t>
            </a:r>
            <a:br>
              <a:rPr lang="en-GB">
                <a:solidFill>
                  <a:schemeClr val="dk2"/>
                </a:solidFill>
              </a:rPr>
            </a:br>
            <a:r>
              <a:rPr lang="en-GB">
                <a:solidFill>
                  <a:schemeClr val="dk2"/>
                </a:solidFill>
              </a:rPr>
              <a:t>i</a:t>
            </a:r>
            <a:r>
              <a:rPr lang="en-GB">
                <a:solidFill>
                  <a:schemeClr val="dk2"/>
                </a:solidFill>
              </a:rPr>
              <a:t>s to adhere to the</a:t>
            </a:r>
            <a:br>
              <a:rPr lang="en-GB">
                <a:solidFill>
                  <a:schemeClr val="dk2"/>
                </a:solidFill>
              </a:rPr>
            </a:br>
            <a:r>
              <a:rPr lang="en-GB">
                <a:solidFill>
                  <a:schemeClr val="accent4"/>
                </a:solidFill>
              </a:rPr>
              <a:t>Liskov Substitution Principle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46625" y="11029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40"/>
              <a:t>What should be the</a:t>
            </a:r>
            <a:br>
              <a:rPr lang="en-GB" sz="3640"/>
            </a:br>
            <a:r>
              <a:rPr lang="en-GB" sz="3640"/>
              <a:t>variance of </a:t>
            </a:r>
            <a:r>
              <a:rPr lang="en-GB" sz="364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list</a:t>
            </a:r>
            <a:r>
              <a:rPr lang="en-GB" sz="3640"/>
              <a:t>?</a:t>
            </a:r>
            <a:endParaRPr sz="3640"/>
          </a:p>
        </p:txBody>
      </p:sp>
      <p:sp>
        <p:nvSpPr>
          <p:cNvPr id="212" name="Google Shape;212;p35"/>
          <p:cNvSpPr txBox="1"/>
          <p:nvPr>
            <p:ph type="title"/>
          </p:nvPr>
        </p:nvSpPr>
        <p:spPr>
          <a:xfrm>
            <a:off x="446600" y="2434225"/>
            <a:ext cx="8520600" cy="19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AutoNum type="alphaLcPeriod"/>
            </a:pPr>
            <a:r>
              <a:rPr lang="en-GB" sz="3400"/>
              <a:t>Covariant</a:t>
            </a:r>
            <a:endParaRPr sz="3400"/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AutoNum type="alphaLcPeriod"/>
            </a:pPr>
            <a:r>
              <a:rPr lang="en-GB" sz="3400"/>
              <a:t>Contravariant</a:t>
            </a:r>
            <a:endParaRPr sz="3400"/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AutoNum type="alphaLcPeriod"/>
            </a:pPr>
            <a:r>
              <a:rPr lang="en-GB" sz="3400"/>
              <a:t>Invariant</a:t>
            </a:r>
            <a:endParaRPr sz="3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3497034" y="1069738"/>
            <a:ext cx="54753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(animals: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list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[Animal])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for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animals: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animal.feed()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2143425" y="259850"/>
            <a:ext cx="551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Could list be </a:t>
            </a:r>
            <a:r>
              <a:rPr lang="en-GB" sz="22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contravariant</a:t>
            </a: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?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567388" y="1082226"/>
            <a:ext cx="26157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list[Animal]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567409" y="2469674"/>
            <a:ext cx="26157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list[object]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21" name="Google Shape;221;p36"/>
          <p:cNvCxnSpPr/>
          <p:nvPr/>
        </p:nvCxnSpPr>
        <p:spPr>
          <a:xfrm>
            <a:off x="1875184" y="1665125"/>
            <a:ext cx="0" cy="81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6"/>
          <p:cNvSpPr/>
          <p:nvPr/>
        </p:nvSpPr>
        <p:spPr>
          <a:xfrm rot="7653098">
            <a:off x="1751637" y="1645351"/>
            <a:ext cx="247097" cy="247097"/>
          </a:xfrm>
          <a:prstGeom prst="rtTriangl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 txBox="1"/>
          <p:nvPr/>
        </p:nvSpPr>
        <p:spPr>
          <a:xfrm>
            <a:off x="3497034" y="2047375"/>
            <a:ext cx="5475300" cy="646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objects = [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object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object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object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()]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feed_the_animals(objects)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3497025" y="3344025"/>
            <a:ext cx="54753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rPr>
              <a:t>error: Argument 1 to "feed_the_animals" has incompatible type "List[object]"; expected "List[Animal]"</a:t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225" name="Google Shape;225;p36"/>
          <p:cNvGrpSpPr/>
          <p:nvPr/>
        </p:nvGrpSpPr>
        <p:grpSpPr>
          <a:xfrm>
            <a:off x="3497025" y="1590175"/>
            <a:ext cx="5475300" cy="1619625"/>
            <a:chOff x="3497025" y="1590175"/>
            <a:chExt cx="5475300" cy="1619625"/>
          </a:xfrm>
        </p:grpSpPr>
        <p:sp>
          <p:nvSpPr>
            <p:cNvPr id="226" name="Google Shape;226;p36"/>
            <p:cNvSpPr txBox="1"/>
            <p:nvPr/>
          </p:nvSpPr>
          <p:spPr>
            <a:xfrm>
              <a:off x="3497025" y="2794300"/>
              <a:ext cx="5475300" cy="41550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E06666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AttributeError: 'object' object has no attribute 'feed'</a:t>
              </a:r>
              <a:endParaRPr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3575575" y="1590175"/>
              <a:ext cx="5327100" cy="297000"/>
            </a:xfrm>
            <a:prstGeom prst="rect">
              <a:avLst/>
            </a:prstGeom>
            <a:solidFill>
              <a:srgbClr val="FC4426">
                <a:alpha val="17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/>
        </p:nvSpPr>
        <p:spPr>
          <a:xfrm>
            <a:off x="1993425" y="2347725"/>
            <a:ext cx="5475300" cy="646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rPr>
              <a:t>error: Argument 1 to "feed_the_animals" has incompatible type "List[Cat]"; expected "List[Animal]"</a:t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2143425" y="1479050"/>
            <a:ext cx="551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Could list be </a:t>
            </a:r>
            <a:r>
              <a:rPr lang="en-GB" sz="22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covariant</a:t>
            </a: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?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/>
        </p:nvSpPr>
        <p:spPr>
          <a:xfrm>
            <a:off x="1527550" y="240125"/>
            <a:ext cx="6051900" cy="2031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Dog(Animal):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pass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increase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(animals: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list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[Animal])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animals.append(Dog())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1527550" y="2437950"/>
            <a:ext cx="60519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cats = [Cat()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Cat()]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increase(cats)</a:t>
            </a:r>
            <a:b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</a:b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0" name="Google Shape;240;p38"/>
          <p:cNvSpPr txBox="1"/>
          <p:nvPr>
            <p:ph idx="4294967295" type="title"/>
          </p:nvPr>
        </p:nvSpPr>
        <p:spPr>
          <a:xfrm>
            <a:off x="446600" y="3883350"/>
            <a:ext cx="8520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now a </a:t>
            </a:r>
            <a:r>
              <a:rPr lang="en-GB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Dog</a:t>
            </a:r>
            <a:r>
              <a:rPr lang="en-GB"/>
              <a:t> in a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list[Cat]</a:t>
            </a:r>
            <a:r>
              <a:rPr lang="en-GB"/>
              <a:t>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/>
        </p:nvSpPr>
        <p:spPr>
          <a:xfrm>
            <a:off x="1527550" y="1648475"/>
            <a:ext cx="60519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animals: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list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[Animal] = [Cat()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Cat()]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increase(animals)</a:t>
            </a:r>
            <a:b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</a:b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1527550" y="2888075"/>
            <a:ext cx="6051900" cy="415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93C47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Success: no issues found in 1 source file</a:t>
            </a:r>
            <a:endParaRPr sz="1500">
              <a:solidFill>
                <a:srgbClr val="93C47D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4294967295" type="title"/>
          </p:nvPr>
        </p:nvSpPr>
        <p:spPr>
          <a:xfrm>
            <a:off x="446600" y="3771500"/>
            <a:ext cx="8520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100"/>
              <a:t>This is because they’re </a:t>
            </a:r>
            <a:r>
              <a:rPr i="1" lang="en-GB" sz="3100">
                <a:solidFill>
                  <a:schemeClr val="accent4"/>
                </a:solidFill>
              </a:rPr>
              <a:t>mutable collections</a:t>
            </a:r>
            <a:r>
              <a:rPr i="1" lang="en-GB" sz="3100"/>
              <a:t>.</a:t>
            </a:r>
            <a:endParaRPr i="1" sz="3100"/>
          </a:p>
        </p:txBody>
      </p:sp>
      <p:sp>
        <p:nvSpPr>
          <p:cNvPr id="252" name="Google Shape;252;p40"/>
          <p:cNvSpPr txBox="1"/>
          <p:nvPr/>
        </p:nvSpPr>
        <p:spPr>
          <a:xfrm>
            <a:off x="3300263" y="1425042"/>
            <a:ext cx="26157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list[Animal]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3300209" y="2816875"/>
            <a:ext cx="26157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list[Cat]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54" name="Google Shape;254;p40"/>
          <p:cNvCxnSpPr/>
          <p:nvPr/>
        </p:nvCxnSpPr>
        <p:spPr>
          <a:xfrm>
            <a:off x="4150859" y="2003575"/>
            <a:ext cx="0" cy="81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/>
          <p:nvPr/>
        </p:nvSpPr>
        <p:spPr>
          <a:xfrm rot="7653098">
            <a:off x="4027312" y="1983801"/>
            <a:ext cx="247097" cy="247097"/>
          </a:xfrm>
          <a:prstGeom prst="rtTriangl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40"/>
          <p:cNvCxnSpPr/>
          <p:nvPr/>
        </p:nvCxnSpPr>
        <p:spPr>
          <a:xfrm rot="10800000">
            <a:off x="5141459" y="1911450"/>
            <a:ext cx="0" cy="81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0"/>
          <p:cNvSpPr/>
          <p:nvPr/>
        </p:nvSpPr>
        <p:spPr>
          <a:xfrm flipH="1" rot="3146902">
            <a:off x="5017912" y="2497426"/>
            <a:ext cx="247097" cy="247097"/>
          </a:xfrm>
          <a:prstGeom prst="rtTriangl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0"/>
          <p:cNvSpPr/>
          <p:nvPr/>
        </p:nvSpPr>
        <p:spPr>
          <a:xfrm>
            <a:off x="3969200" y="2253461"/>
            <a:ext cx="363300" cy="3633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0"/>
          <p:cNvSpPr/>
          <p:nvPr/>
        </p:nvSpPr>
        <p:spPr>
          <a:xfrm>
            <a:off x="4959800" y="2087963"/>
            <a:ext cx="363300" cy="3633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 txBox="1"/>
          <p:nvPr>
            <p:ph idx="4294967295" type="title"/>
          </p:nvPr>
        </p:nvSpPr>
        <p:spPr>
          <a:xfrm>
            <a:off x="311700" y="320575"/>
            <a:ext cx="8520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Lists are</a:t>
            </a:r>
            <a:r>
              <a:rPr lang="en-GB" sz="3400"/>
              <a:t> </a:t>
            </a:r>
            <a:r>
              <a:rPr lang="en-GB" sz="3400">
                <a:solidFill>
                  <a:schemeClr val="accent4"/>
                </a:solidFill>
              </a:rPr>
              <a:t>invariant</a:t>
            </a:r>
            <a:r>
              <a:rPr lang="en-GB" sz="3400"/>
              <a:t>.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tuple</a:t>
            </a:r>
            <a:endParaRPr sz="600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latin typeface="Ubuntu Mono"/>
                <a:ea typeface="Ubuntu Mono"/>
                <a:cs typeface="Ubuntu Mono"/>
                <a:sym typeface="Ubuntu Mono"/>
              </a:rPr>
              <a:t>from typing import Generic</a:t>
            </a:r>
            <a:endParaRPr sz="470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/>
        </p:nvSpPr>
        <p:spPr>
          <a:xfrm>
            <a:off x="3139375" y="917350"/>
            <a:ext cx="57723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(animals: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tuple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[Animal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...])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for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animals: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animal.feed()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2143425" y="259850"/>
            <a:ext cx="551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Could tuple be </a:t>
            </a:r>
            <a:r>
              <a:rPr lang="en-GB" sz="22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covariant</a:t>
            </a: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?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262588" y="929826"/>
            <a:ext cx="26157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tuple</a:t>
            </a:r>
            <a:r>
              <a:rPr lang="en-GB"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[Animal, …]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262609" y="2317274"/>
            <a:ext cx="2615700" cy="4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tuple</a:t>
            </a:r>
            <a:r>
              <a:rPr lang="en-GB"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[Cat, …]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74" name="Google Shape;274;p42"/>
          <p:cNvCxnSpPr/>
          <p:nvPr/>
        </p:nvCxnSpPr>
        <p:spPr>
          <a:xfrm>
            <a:off x="1570384" y="1512725"/>
            <a:ext cx="0" cy="81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42"/>
          <p:cNvSpPr/>
          <p:nvPr/>
        </p:nvSpPr>
        <p:spPr>
          <a:xfrm rot="7653098">
            <a:off x="1446837" y="1492951"/>
            <a:ext cx="247097" cy="247097"/>
          </a:xfrm>
          <a:prstGeom prst="rtTriangle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 txBox="1"/>
          <p:nvPr/>
        </p:nvSpPr>
        <p:spPr>
          <a:xfrm>
            <a:off x="3139374" y="2163375"/>
            <a:ext cx="5772300" cy="646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cats = (Cat()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Cat())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feed_the_animals(cats)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3139375" y="2968250"/>
            <a:ext cx="5772300" cy="415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3C47D"/>
                </a:solidFill>
                <a:latin typeface="Ubuntu Mono"/>
                <a:ea typeface="Ubuntu Mono"/>
                <a:cs typeface="Ubuntu Mono"/>
                <a:sym typeface="Ubuntu Mono"/>
              </a:rPr>
              <a:t>Success: no issues found in 1 source file</a:t>
            </a:r>
            <a:endParaRPr sz="1500">
              <a:solidFill>
                <a:srgbClr val="93C47D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8" name="Google Shape;278;p42"/>
          <p:cNvSpPr txBox="1"/>
          <p:nvPr>
            <p:ph idx="4294967295" type="title"/>
          </p:nvPr>
        </p:nvSpPr>
        <p:spPr>
          <a:xfrm>
            <a:off x="553875" y="3855000"/>
            <a:ext cx="7885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60"/>
              <a:t>Tuples and other immutable collections are </a:t>
            </a:r>
            <a:r>
              <a:rPr lang="en-GB" sz="1960">
                <a:solidFill>
                  <a:schemeClr val="accent4"/>
                </a:solidFill>
              </a:rPr>
              <a:t>covariant</a:t>
            </a:r>
            <a:r>
              <a:rPr lang="en-GB" sz="1960"/>
              <a:t>.</a:t>
            </a:r>
            <a:endParaRPr sz="196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Variance of</a:t>
            </a:r>
            <a:br>
              <a:rPr lang="en-GB" sz="4000"/>
            </a:br>
            <a:r>
              <a:rPr lang="en-GB" sz="4000">
                <a:solidFill>
                  <a:schemeClr val="accent4"/>
                </a:solidFill>
              </a:rPr>
              <a:t>return types</a:t>
            </a:r>
            <a:endParaRPr sz="4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/>
        </p:nvSpPr>
        <p:spPr>
          <a:xfrm>
            <a:off x="553875" y="173775"/>
            <a:ext cx="7885800" cy="133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AnimalFinder: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find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 -&gt; Animal: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553875" y="1719025"/>
            <a:ext cx="3720300" cy="133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CatFinder(AnimalFinder):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find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 -&gt; Cat: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4536150" y="1719025"/>
            <a:ext cx="3903600" cy="133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Object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Finder(AnimalFinder):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find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 -&gt; object: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1" name="Google Shape;291;p44"/>
          <p:cNvSpPr txBox="1"/>
          <p:nvPr>
            <p:ph idx="4294967295" type="title"/>
          </p:nvPr>
        </p:nvSpPr>
        <p:spPr>
          <a:xfrm>
            <a:off x="1314950" y="3119750"/>
            <a:ext cx="2278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</a:t>
            </a:r>
            <a:r>
              <a:rPr lang="en-GB" sz="2200">
                <a:solidFill>
                  <a:schemeClr val="accent4"/>
                </a:solidFill>
              </a:rPr>
              <a:t>ovariant</a:t>
            </a:r>
            <a:r>
              <a:rPr lang="en-GB" sz="2200"/>
              <a:t> (allowing this)...</a:t>
            </a:r>
            <a:endParaRPr sz="2200"/>
          </a:p>
        </p:txBody>
      </p:sp>
      <p:sp>
        <p:nvSpPr>
          <p:cNvPr id="292" name="Google Shape;292;p44"/>
          <p:cNvSpPr txBox="1"/>
          <p:nvPr>
            <p:ph idx="4294967295" type="title"/>
          </p:nvPr>
        </p:nvSpPr>
        <p:spPr>
          <a:xfrm>
            <a:off x="5318425" y="3119750"/>
            <a:ext cx="2278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</a:t>
            </a:r>
            <a:r>
              <a:rPr lang="en-GB" sz="2200">
                <a:solidFill>
                  <a:schemeClr val="accent4"/>
                </a:solidFill>
              </a:rPr>
              <a:t>ontravariant</a:t>
            </a:r>
            <a:r>
              <a:rPr lang="en-GB" sz="2200"/>
              <a:t> (allowing this)...</a:t>
            </a:r>
            <a:endParaRPr sz="2200"/>
          </a:p>
        </p:txBody>
      </p:sp>
      <p:sp>
        <p:nvSpPr>
          <p:cNvPr id="293" name="Google Shape;293;p44"/>
          <p:cNvSpPr txBox="1"/>
          <p:nvPr>
            <p:ph idx="4294967295" type="title"/>
          </p:nvPr>
        </p:nvSpPr>
        <p:spPr>
          <a:xfrm>
            <a:off x="2576375" y="4228350"/>
            <a:ext cx="4252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… or </a:t>
            </a:r>
            <a:r>
              <a:rPr lang="en-GB" sz="2200">
                <a:solidFill>
                  <a:schemeClr val="accent4"/>
                </a:solidFill>
              </a:rPr>
              <a:t>in</a:t>
            </a:r>
            <a:r>
              <a:rPr lang="en-GB" sz="2200">
                <a:solidFill>
                  <a:schemeClr val="accent4"/>
                </a:solidFill>
              </a:rPr>
              <a:t>variant</a:t>
            </a:r>
            <a:r>
              <a:rPr lang="en-GB" sz="2200"/>
              <a:t> (allowing neither)?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/>
        </p:nvSpPr>
        <p:spPr>
          <a:xfrm>
            <a:off x="568975" y="1688550"/>
            <a:ext cx="37203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finder: AnimalFinder = CatFinder()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animal: Animal = finder.find()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9" name="Google Shape;299;p45"/>
          <p:cNvSpPr txBox="1"/>
          <p:nvPr/>
        </p:nvSpPr>
        <p:spPr>
          <a:xfrm>
            <a:off x="4389975" y="1688550"/>
            <a:ext cx="43176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finder: AnimalFinder = ObjectFinder()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animal: Animal = finder.find()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0" name="Google Shape;300;p45"/>
          <p:cNvSpPr txBox="1"/>
          <p:nvPr>
            <p:ph idx="4294967295" type="title"/>
          </p:nvPr>
        </p:nvSpPr>
        <p:spPr>
          <a:xfrm>
            <a:off x="568975" y="3647375"/>
            <a:ext cx="7885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60"/>
              <a:t>Return types</a:t>
            </a:r>
            <a:r>
              <a:rPr lang="en-GB" sz="2460"/>
              <a:t> are </a:t>
            </a:r>
            <a:r>
              <a:rPr lang="en-GB" sz="2460">
                <a:solidFill>
                  <a:schemeClr val="accent4"/>
                </a:solidFill>
              </a:rPr>
              <a:t>covariant</a:t>
            </a:r>
            <a:r>
              <a:rPr lang="en-GB" sz="2460">
                <a:solidFill>
                  <a:schemeClr val="dk2"/>
                </a:solidFill>
              </a:rPr>
              <a:t>, too</a:t>
            </a:r>
            <a:r>
              <a:rPr lang="en-GB" sz="2460"/>
              <a:t>.</a:t>
            </a:r>
            <a:endParaRPr sz="2460"/>
          </a:p>
        </p:txBody>
      </p:sp>
      <p:sp>
        <p:nvSpPr>
          <p:cNvPr id="301" name="Google Shape;301;p45"/>
          <p:cNvSpPr txBox="1"/>
          <p:nvPr/>
        </p:nvSpPr>
        <p:spPr>
          <a:xfrm>
            <a:off x="568967" y="173782"/>
            <a:ext cx="3720300" cy="133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CatFinder(AnimalFinder):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find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 -&gt; Cat: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3780825" y="1020375"/>
            <a:ext cx="41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Georgia"/>
                <a:ea typeface="Georgia"/>
                <a:cs typeface="Georgia"/>
                <a:sym typeface="Georgia"/>
              </a:rPr>
              <a:t>✅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4389976" y="173775"/>
            <a:ext cx="4317600" cy="133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ObjectFinder(AnimalFinder):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find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 -&gt; object: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8274800" y="1035375"/>
            <a:ext cx="37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⚠️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Variance of</a:t>
            </a:r>
            <a:br>
              <a:rPr lang="en-GB" sz="4000"/>
            </a:br>
            <a:r>
              <a:rPr lang="en-GB" sz="4000">
                <a:solidFill>
                  <a:schemeClr val="accent4"/>
                </a:solidFill>
              </a:rPr>
              <a:t>argument</a:t>
            </a:r>
            <a:r>
              <a:rPr lang="en-GB" sz="4000">
                <a:solidFill>
                  <a:schemeClr val="accent4"/>
                </a:solidFill>
              </a:rPr>
              <a:t> types</a:t>
            </a:r>
            <a:endParaRPr sz="4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/>
        </p:nvSpPr>
        <p:spPr>
          <a:xfrm>
            <a:off x="366350" y="173775"/>
            <a:ext cx="8405100" cy="133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food: Food)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366350" y="1592000"/>
            <a:ext cx="4252200" cy="133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Cat(Animal):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food: CatFood)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16" name="Google Shape;316;p47"/>
          <p:cNvSpPr txBox="1"/>
          <p:nvPr>
            <p:ph idx="4294967295" type="title"/>
          </p:nvPr>
        </p:nvSpPr>
        <p:spPr>
          <a:xfrm>
            <a:off x="1353350" y="2931200"/>
            <a:ext cx="2278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covariant</a:t>
            </a:r>
            <a:r>
              <a:rPr lang="en-GB" sz="2200"/>
              <a:t> (allowing this)...</a:t>
            </a:r>
            <a:endParaRPr sz="2200"/>
          </a:p>
        </p:txBody>
      </p:sp>
      <p:sp>
        <p:nvSpPr>
          <p:cNvPr id="317" name="Google Shape;317;p47"/>
          <p:cNvSpPr txBox="1"/>
          <p:nvPr>
            <p:ph idx="4294967295" type="title"/>
          </p:nvPr>
        </p:nvSpPr>
        <p:spPr>
          <a:xfrm>
            <a:off x="5610975" y="2931200"/>
            <a:ext cx="2278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4"/>
                </a:solidFill>
              </a:rPr>
              <a:t>contravariant</a:t>
            </a:r>
            <a:r>
              <a:rPr lang="en-GB" sz="2200"/>
              <a:t> (allowing this)...</a:t>
            </a:r>
            <a:endParaRPr sz="2200"/>
          </a:p>
        </p:txBody>
      </p:sp>
      <p:sp>
        <p:nvSpPr>
          <p:cNvPr id="318" name="Google Shape;318;p47"/>
          <p:cNvSpPr txBox="1"/>
          <p:nvPr>
            <p:ph idx="4294967295" type="title"/>
          </p:nvPr>
        </p:nvSpPr>
        <p:spPr>
          <a:xfrm>
            <a:off x="2576375" y="4228350"/>
            <a:ext cx="4252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… or </a:t>
            </a:r>
            <a:r>
              <a:rPr lang="en-GB" sz="2200">
                <a:solidFill>
                  <a:schemeClr val="accent4"/>
                </a:solidFill>
              </a:rPr>
              <a:t>invariant</a:t>
            </a:r>
            <a:r>
              <a:rPr lang="en-GB" sz="2200"/>
              <a:t> (allowing neither)?</a:t>
            </a:r>
            <a:endParaRPr sz="2200"/>
          </a:p>
        </p:txBody>
      </p:sp>
      <p:sp>
        <p:nvSpPr>
          <p:cNvPr id="319" name="Google Shape;319;p47"/>
          <p:cNvSpPr txBox="1"/>
          <p:nvPr/>
        </p:nvSpPr>
        <p:spPr>
          <a:xfrm>
            <a:off x="4693250" y="1592000"/>
            <a:ext cx="4078200" cy="1339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Cat(Animal):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food: object)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/>
        </p:nvSpPr>
        <p:spPr>
          <a:xfrm>
            <a:off x="1925575" y="2248500"/>
            <a:ext cx="5816100" cy="646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animal: Animal = Cat()</a:t>
            </a:r>
            <a:b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.feed(Food())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25" name="Google Shape;325;p48"/>
          <p:cNvSpPr txBox="1"/>
          <p:nvPr/>
        </p:nvSpPr>
        <p:spPr>
          <a:xfrm>
            <a:off x="316525" y="771175"/>
            <a:ext cx="41727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Cat(Animal):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food: CatFood)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808080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808080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4633275" y="771175"/>
            <a:ext cx="41727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Cat(Animal):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food: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object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808080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808080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8356550" y="1349550"/>
            <a:ext cx="41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Georgia"/>
                <a:ea typeface="Georgia"/>
                <a:cs typeface="Georgia"/>
                <a:sym typeface="Georgia"/>
              </a:rPr>
              <a:t>✅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4016350" y="1349550"/>
            <a:ext cx="41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Georgia"/>
                <a:ea typeface="Georgia"/>
                <a:cs typeface="Georgia"/>
                <a:sym typeface="Georgia"/>
              </a:rPr>
              <a:t>⚠️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9" name="Google Shape;329;p48"/>
          <p:cNvSpPr txBox="1"/>
          <p:nvPr>
            <p:ph idx="4294967295" type="title"/>
          </p:nvPr>
        </p:nvSpPr>
        <p:spPr>
          <a:xfrm>
            <a:off x="546800" y="3487225"/>
            <a:ext cx="7885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60"/>
              <a:t>Argument</a:t>
            </a:r>
            <a:r>
              <a:rPr lang="en-GB" sz="2460"/>
              <a:t> types are </a:t>
            </a:r>
            <a:r>
              <a:rPr lang="en-GB" sz="2460">
                <a:solidFill>
                  <a:schemeClr val="accent4"/>
                </a:solidFill>
              </a:rPr>
              <a:t>contravariant</a:t>
            </a:r>
            <a:r>
              <a:rPr lang="en-GB" sz="2460"/>
              <a:t>.</a:t>
            </a:r>
            <a:endParaRPr sz="246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Custom generics</a:t>
            </a:r>
            <a:endParaRPr sz="3900"/>
          </a:p>
        </p:txBody>
      </p:sp>
      <p:sp>
        <p:nvSpPr>
          <p:cNvPr id="335" name="Google Shape;335;p49"/>
          <p:cNvSpPr txBox="1"/>
          <p:nvPr>
            <p:ph type="title"/>
          </p:nvPr>
        </p:nvSpPr>
        <p:spPr>
          <a:xfrm>
            <a:off x="311700" y="855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4</a:t>
            </a:r>
            <a:r>
              <a:rPr lang="en-GB">
                <a:solidFill>
                  <a:schemeClr val="accent4"/>
                </a:solidFill>
              </a:rPr>
              <a:t>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50"/>
          <p:cNvGrpSpPr/>
          <p:nvPr/>
        </p:nvGrpSpPr>
        <p:grpSpPr>
          <a:xfrm>
            <a:off x="2243850" y="1731725"/>
            <a:ext cx="4252200" cy="1339200"/>
            <a:chOff x="2243850" y="792950"/>
            <a:chExt cx="4252200" cy="1339200"/>
          </a:xfrm>
        </p:grpSpPr>
        <p:sp>
          <p:nvSpPr>
            <p:cNvPr id="341" name="Google Shape;341;p50"/>
            <p:cNvSpPr txBox="1"/>
            <p:nvPr/>
          </p:nvSpPr>
          <p:spPr>
            <a:xfrm>
              <a:off x="2243850" y="792950"/>
              <a:ext cx="4252200" cy="133920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500">
                  <a:solidFill>
                    <a:srgbClr val="CC7832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class </a:t>
              </a:r>
              <a:r>
                <a:rPr lang="en-GB" sz="1500">
                  <a:solidFill>
                    <a:srgbClr val="A9B7C6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Cat(Animal):</a:t>
              </a:r>
              <a:endParaRPr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500">
                  <a:solidFill>
                    <a:srgbClr val="A9B7C6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   </a:t>
              </a:r>
              <a:r>
                <a:rPr lang="en-GB" sz="1500">
                  <a:solidFill>
                    <a:srgbClr val="CC7832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def </a:t>
              </a:r>
              <a:r>
                <a:rPr lang="en-GB" sz="1500">
                  <a:solidFill>
                    <a:srgbClr val="FFC66D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feed</a:t>
              </a:r>
              <a:r>
                <a:rPr lang="en-GB" sz="1500">
                  <a:solidFill>
                    <a:srgbClr val="A9B7C6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(</a:t>
              </a:r>
              <a:r>
                <a:rPr lang="en-GB" sz="1500">
                  <a:solidFill>
                    <a:srgbClr val="94558D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self</a:t>
              </a:r>
              <a:r>
                <a:rPr lang="en-GB" sz="1500">
                  <a:solidFill>
                    <a:srgbClr val="CC7832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, </a:t>
              </a:r>
              <a:r>
                <a:rPr lang="en-GB" sz="1500">
                  <a:solidFill>
                    <a:srgbClr val="A9B7C6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food: CatFood) -&gt; </a:t>
              </a:r>
              <a:r>
                <a:rPr lang="en-GB" sz="1500">
                  <a:solidFill>
                    <a:srgbClr val="CC7832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None</a:t>
              </a:r>
              <a:r>
                <a:rPr lang="en-GB" sz="1500">
                  <a:solidFill>
                    <a:srgbClr val="A9B7C6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:</a:t>
              </a:r>
              <a:endParaRPr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500">
                  <a:solidFill>
                    <a:srgbClr val="A9B7C6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       </a:t>
              </a:r>
              <a:r>
                <a:rPr lang="en-GB" sz="1500">
                  <a:solidFill>
                    <a:srgbClr val="CC7832"/>
                  </a:solidFill>
                  <a:highlight>
                    <a:srgbClr val="2B2B2B"/>
                  </a:highlight>
                  <a:latin typeface="Ubuntu Mono"/>
                  <a:ea typeface="Ubuntu Mono"/>
                  <a:cs typeface="Ubuntu Mono"/>
                  <a:sym typeface="Ubuntu Mono"/>
                </a:rPr>
                <a:t>...</a:t>
              </a:r>
              <a:endParaRPr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42" name="Google Shape;342;p50"/>
            <p:cNvSpPr txBox="1"/>
            <p:nvPr/>
          </p:nvSpPr>
          <p:spPr>
            <a:xfrm>
              <a:off x="6052850" y="1601525"/>
              <a:ext cx="41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Georgia"/>
                  <a:ea typeface="Georgia"/>
                  <a:cs typeface="Georgia"/>
                  <a:sym typeface="Georgia"/>
                </a:rPr>
                <a:t>⚠️</a:t>
              </a:r>
              <a:endParaRPr sz="20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type="title"/>
          </p:nvPr>
        </p:nvSpPr>
        <p:spPr>
          <a:xfrm>
            <a:off x="311700" y="892975"/>
            <a:ext cx="85206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40"/>
              <a:t>What if we </a:t>
            </a:r>
            <a:r>
              <a:rPr lang="en-GB" sz="3140">
                <a:solidFill>
                  <a:schemeClr val="accent4"/>
                </a:solidFill>
              </a:rPr>
              <a:t>don’t</a:t>
            </a:r>
            <a:endParaRPr sz="314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40">
                <a:solidFill>
                  <a:schemeClr val="accent4"/>
                </a:solidFill>
              </a:rPr>
              <a:t>want</a:t>
            </a:r>
            <a:r>
              <a:rPr lang="en-GB" sz="3140"/>
              <a:t> certain types</a:t>
            </a:r>
            <a:endParaRPr sz="31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40"/>
              <a:t>to be substitutable?</a:t>
            </a:r>
            <a:endParaRPr sz="2740"/>
          </a:p>
        </p:txBody>
      </p:sp>
      <p:sp>
        <p:nvSpPr>
          <p:cNvPr id="348" name="Google Shape;348;p51"/>
          <p:cNvSpPr txBox="1"/>
          <p:nvPr>
            <p:ph type="title"/>
          </p:nvPr>
        </p:nvSpPr>
        <p:spPr>
          <a:xfrm>
            <a:off x="464100" y="2813725"/>
            <a:ext cx="85206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3140"/>
              <a:t>What if we don’t want a</a:t>
            </a:r>
            <a:endParaRPr i="1" sz="31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314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Cat</a:t>
            </a:r>
            <a:r>
              <a:rPr i="1" lang="en-GB" sz="3140"/>
              <a:t> to be an </a:t>
            </a:r>
            <a:r>
              <a:rPr i="1" lang="en-GB" sz="314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Animal</a:t>
            </a:r>
            <a:r>
              <a:rPr i="1" lang="en-GB" sz="3140"/>
              <a:t>?</a:t>
            </a:r>
            <a:endParaRPr i="1" sz="274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00" y="152400"/>
            <a:ext cx="724898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/>
        </p:nvSpPr>
        <p:spPr>
          <a:xfrm>
            <a:off x="3683440" y="1857253"/>
            <a:ext cx="1711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list[object]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" name="Google Shape;354;p52"/>
          <p:cNvSpPr txBox="1"/>
          <p:nvPr/>
        </p:nvSpPr>
        <p:spPr>
          <a:xfrm>
            <a:off x="2976621" y="2746513"/>
            <a:ext cx="12036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list[int]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5" name="Google Shape;355;p52"/>
          <p:cNvSpPr txBox="1"/>
          <p:nvPr/>
        </p:nvSpPr>
        <p:spPr>
          <a:xfrm>
            <a:off x="4769725" y="2737788"/>
            <a:ext cx="1179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list[str]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56" name="Google Shape;356;p52"/>
          <p:cNvGrpSpPr/>
          <p:nvPr/>
        </p:nvGrpSpPr>
        <p:grpSpPr>
          <a:xfrm>
            <a:off x="3657475" y="2259988"/>
            <a:ext cx="1759800" cy="477800"/>
            <a:chOff x="3581275" y="1300088"/>
            <a:chExt cx="1759800" cy="477800"/>
          </a:xfrm>
        </p:grpSpPr>
        <p:cxnSp>
          <p:nvCxnSpPr>
            <p:cNvPr id="357" name="Google Shape;357;p52"/>
            <p:cNvCxnSpPr/>
            <p:nvPr/>
          </p:nvCxnSpPr>
          <p:spPr>
            <a:xfrm>
              <a:off x="3581275" y="1542088"/>
              <a:ext cx="175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52"/>
            <p:cNvCxnSpPr/>
            <p:nvPr/>
          </p:nvCxnSpPr>
          <p:spPr>
            <a:xfrm>
              <a:off x="35812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52"/>
            <p:cNvCxnSpPr/>
            <p:nvPr/>
          </p:nvCxnSpPr>
          <p:spPr>
            <a:xfrm>
              <a:off x="53410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52"/>
            <p:cNvCxnSpPr/>
            <p:nvPr/>
          </p:nvCxnSpPr>
          <p:spPr>
            <a:xfrm>
              <a:off x="4461175" y="13062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" name="Google Shape;361;p52"/>
            <p:cNvSpPr/>
            <p:nvPr/>
          </p:nvSpPr>
          <p:spPr>
            <a:xfrm rot="8100000">
              <a:off x="4395337" y="1328117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52"/>
          <p:cNvGrpSpPr/>
          <p:nvPr/>
        </p:nvGrpSpPr>
        <p:grpSpPr>
          <a:xfrm>
            <a:off x="3657475" y="2266188"/>
            <a:ext cx="1759800" cy="471600"/>
            <a:chOff x="3581275" y="1306288"/>
            <a:chExt cx="1759800" cy="471600"/>
          </a:xfrm>
        </p:grpSpPr>
        <p:cxnSp>
          <p:nvCxnSpPr>
            <p:cNvPr id="363" name="Google Shape;363;p52"/>
            <p:cNvCxnSpPr/>
            <p:nvPr/>
          </p:nvCxnSpPr>
          <p:spPr>
            <a:xfrm>
              <a:off x="3581275" y="1542088"/>
              <a:ext cx="175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52"/>
            <p:cNvCxnSpPr/>
            <p:nvPr/>
          </p:nvCxnSpPr>
          <p:spPr>
            <a:xfrm>
              <a:off x="35812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52"/>
            <p:cNvCxnSpPr/>
            <p:nvPr/>
          </p:nvCxnSpPr>
          <p:spPr>
            <a:xfrm>
              <a:off x="53410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52"/>
            <p:cNvCxnSpPr/>
            <p:nvPr/>
          </p:nvCxnSpPr>
          <p:spPr>
            <a:xfrm>
              <a:off x="4461175" y="13062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stealth"/>
              <a:tailEnd len="med" w="med" type="none"/>
            </a:ln>
          </p:spPr>
        </p:cxnSp>
      </p:grpSp>
      <p:sp>
        <p:nvSpPr>
          <p:cNvPr id="367" name="Google Shape;367;p52"/>
          <p:cNvSpPr txBox="1"/>
          <p:nvPr/>
        </p:nvSpPr>
        <p:spPr>
          <a:xfrm>
            <a:off x="3681615" y="1857278"/>
            <a:ext cx="1711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list</a:t>
            </a:r>
            <a:endParaRPr i="1"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53"/>
          <p:cNvGrpSpPr/>
          <p:nvPr/>
        </p:nvGrpSpPr>
        <p:grpSpPr>
          <a:xfrm>
            <a:off x="5306144" y="1995968"/>
            <a:ext cx="372000" cy="1304100"/>
            <a:chOff x="5306144" y="1995968"/>
            <a:chExt cx="372000" cy="1304100"/>
          </a:xfrm>
        </p:grpSpPr>
        <p:cxnSp>
          <p:nvCxnSpPr>
            <p:cNvPr id="373" name="Google Shape;373;p53"/>
            <p:cNvCxnSpPr/>
            <p:nvPr/>
          </p:nvCxnSpPr>
          <p:spPr>
            <a:xfrm>
              <a:off x="5678018" y="1995968"/>
              <a:ext cx="0" cy="130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53"/>
            <p:cNvCxnSpPr/>
            <p:nvPr/>
          </p:nvCxnSpPr>
          <p:spPr>
            <a:xfrm>
              <a:off x="5306144" y="3296101"/>
              <a:ext cx="37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stealth"/>
              <a:tailEnd len="med" w="med" type="none"/>
            </a:ln>
          </p:spPr>
        </p:cxnSp>
      </p:grpSp>
      <p:sp>
        <p:nvSpPr>
          <p:cNvPr id="375" name="Google Shape;375;p53"/>
          <p:cNvSpPr txBox="1"/>
          <p:nvPr/>
        </p:nvSpPr>
        <p:spPr>
          <a:xfrm>
            <a:off x="3683440" y="897353"/>
            <a:ext cx="1711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Animal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6" name="Google Shape;376;p53"/>
          <p:cNvSpPr txBox="1"/>
          <p:nvPr/>
        </p:nvSpPr>
        <p:spPr>
          <a:xfrm>
            <a:off x="2976621" y="1786613"/>
            <a:ext cx="12036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Cat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4769725" y="1777888"/>
            <a:ext cx="1179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Dog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78" name="Google Shape;378;p53"/>
          <p:cNvGrpSpPr/>
          <p:nvPr/>
        </p:nvGrpSpPr>
        <p:grpSpPr>
          <a:xfrm>
            <a:off x="3657475" y="1300088"/>
            <a:ext cx="1759800" cy="477800"/>
            <a:chOff x="3581275" y="1300088"/>
            <a:chExt cx="1759800" cy="477800"/>
          </a:xfrm>
        </p:grpSpPr>
        <p:cxnSp>
          <p:nvCxnSpPr>
            <p:cNvPr id="379" name="Google Shape;379;p53"/>
            <p:cNvCxnSpPr/>
            <p:nvPr/>
          </p:nvCxnSpPr>
          <p:spPr>
            <a:xfrm>
              <a:off x="3581275" y="1542088"/>
              <a:ext cx="175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53"/>
            <p:cNvCxnSpPr/>
            <p:nvPr/>
          </p:nvCxnSpPr>
          <p:spPr>
            <a:xfrm>
              <a:off x="35812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53"/>
            <p:cNvCxnSpPr/>
            <p:nvPr/>
          </p:nvCxnSpPr>
          <p:spPr>
            <a:xfrm>
              <a:off x="53410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53"/>
            <p:cNvCxnSpPr/>
            <p:nvPr/>
          </p:nvCxnSpPr>
          <p:spPr>
            <a:xfrm>
              <a:off x="4461175" y="13062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3" name="Google Shape;383;p53"/>
            <p:cNvSpPr/>
            <p:nvPr/>
          </p:nvSpPr>
          <p:spPr>
            <a:xfrm rot="8100000">
              <a:off x="4395337" y="1328117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53"/>
          <p:cNvSpPr txBox="1"/>
          <p:nvPr/>
        </p:nvSpPr>
        <p:spPr>
          <a:xfrm>
            <a:off x="3619850" y="3115321"/>
            <a:ext cx="16863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Food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85" name="Google Shape;385;p53"/>
          <p:cNvGrpSpPr/>
          <p:nvPr/>
        </p:nvGrpSpPr>
        <p:grpSpPr>
          <a:xfrm>
            <a:off x="3619850" y="3518013"/>
            <a:ext cx="1686300" cy="728125"/>
            <a:chOff x="6019425" y="2112525"/>
            <a:chExt cx="1686300" cy="728125"/>
          </a:xfrm>
        </p:grpSpPr>
        <p:sp>
          <p:nvSpPr>
            <p:cNvPr id="386" name="Google Shape;386;p53"/>
            <p:cNvSpPr txBox="1"/>
            <p:nvPr/>
          </p:nvSpPr>
          <p:spPr>
            <a:xfrm>
              <a:off x="6019425" y="2440450"/>
              <a:ext cx="1686300" cy="40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Cat Food</a:t>
              </a:r>
              <a:endParaRPr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387" name="Google Shape;387;p53"/>
            <p:cNvCxnSpPr/>
            <p:nvPr/>
          </p:nvCxnSpPr>
          <p:spPr>
            <a:xfrm>
              <a:off x="6862575" y="220465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8" name="Google Shape;388;p53"/>
            <p:cNvSpPr/>
            <p:nvPr/>
          </p:nvSpPr>
          <p:spPr>
            <a:xfrm rot="8100000">
              <a:off x="6794912" y="2140555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53"/>
          <p:cNvGrpSpPr/>
          <p:nvPr/>
        </p:nvGrpSpPr>
        <p:grpSpPr>
          <a:xfrm>
            <a:off x="3109875" y="2194788"/>
            <a:ext cx="510000" cy="1856700"/>
            <a:chOff x="3109875" y="2194788"/>
            <a:chExt cx="510000" cy="1856700"/>
          </a:xfrm>
        </p:grpSpPr>
        <p:cxnSp>
          <p:nvCxnSpPr>
            <p:cNvPr id="390" name="Google Shape;390;p53"/>
            <p:cNvCxnSpPr/>
            <p:nvPr/>
          </p:nvCxnSpPr>
          <p:spPr>
            <a:xfrm>
              <a:off x="3109875" y="2194788"/>
              <a:ext cx="0" cy="185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53"/>
            <p:cNvCxnSpPr/>
            <p:nvPr/>
          </p:nvCxnSpPr>
          <p:spPr>
            <a:xfrm rot="10800000">
              <a:off x="3109875" y="4051488"/>
              <a:ext cx="51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stealth"/>
              <a:tailEnd len="med" w="med" type="none"/>
            </a:ln>
          </p:spPr>
        </p:cxnSp>
      </p:grpSp>
      <p:sp>
        <p:nvSpPr>
          <p:cNvPr id="392" name="Google Shape;392;p53"/>
          <p:cNvSpPr txBox="1"/>
          <p:nvPr/>
        </p:nvSpPr>
        <p:spPr>
          <a:xfrm>
            <a:off x="2401047" y="2157492"/>
            <a:ext cx="8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Georgia"/>
                <a:ea typeface="Georgia"/>
                <a:cs typeface="Georgia"/>
                <a:sym typeface="Georgia"/>
              </a:rPr>
              <a:t>bound to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Google Shape;393;p53"/>
          <p:cNvSpPr txBox="1"/>
          <p:nvPr/>
        </p:nvSpPr>
        <p:spPr>
          <a:xfrm>
            <a:off x="5640415" y="2166225"/>
            <a:ext cx="8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Georgia"/>
                <a:ea typeface="Georgia"/>
                <a:cs typeface="Georgia"/>
                <a:sym typeface="Georgia"/>
              </a:rPr>
              <a:t>bound to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94" name="Google Shape;394;p53"/>
          <p:cNvGrpSpPr/>
          <p:nvPr/>
        </p:nvGrpSpPr>
        <p:grpSpPr>
          <a:xfrm>
            <a:off x="3657475" y="1306288"/>
            <a:ext cx="1759800" cy="471600"/>
            <a:chOff x="3581275" y="1306288"/>
            <a:chExt cx="1759800" cy="471600"/>
          </a:xfrm>
        </p:grpSpPr>
        <p:cxnSp>
          <p:nvCxnSpPr>
            <p:cNvPr id="395" name="Google Shape;395;p53"/>
            <p:cNvCxnSpPr/>
            <p:nvPr/>
          </p:nvCxnSpPr>
          <p:spPr>
            <a:xfrm>
              <a:off x="3581275" y="1542088"/>
              <a:ext cx="175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53"/>
            <p:cNvCxnSpPr/>
            <p:nvPr/>
          </p:nvCxnSpPr>
          <p:spPr>
            <a:xfrm>
              <a:off x="35812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53"/>
            <p:cNvCxnSpPr/>
            <p:nvPr/>
          </p:nvCxnSpPr>
          <p:spPr>
            <a:xfrm>
              <a:off x="53410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53"/>
            <p:cNvCxnSpPr/>
            <p:nvPr/>
          </p:nvCxnSpPr>
          <p:spPr>
            <a:xfrm>
              <a:off x="4461175" y="13062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stealth"/>
              <a:tailEnd len="med" w="med" type="none"/>
            </a:ln>
          </p:spPr>
        </p:cxnSp>
      </p:grpSp>
      <p:sp>
        <p:nvSpPr>
          <p:cNvPr id="399" name="Google Shape;399;p53"/>
          <p:cNvSpPr txBox="1"/>
          <p:nvPr/>
        </p:nvSpPr>
        <p:spPr>
          <a:xfrm>
            <a:off x="3683440" y="897378"/>
            <a:ext cx="1711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Animal</a:t>
            </a:r>
            <a:endParaRPr i="1"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/>
        </p:nvSpPr>
        <p:spPr>
          <a:xfrm>
            <a:off x="311700" y="596050"/>
            <a:ext cx="80310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from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typing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import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TypeVar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T = TypeVar(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"T"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bound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=Food)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311700" y="1904800"/>
            <a:ext cx="8031000" cy="2031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from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typing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import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Generic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Animal(Generic[T]):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...</a:t>
            </a:r>
            <a:b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food: T)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/>
        </p:nvSpPr>
        <p:spPr>
          <a:xfrm>
            <a:off x="585525" y="656000"/>
            <a:ext cx="39864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= Animal()</a:t>
            </a:r>
            <a:b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animal.feed(Food())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1" name="Google Shape;411;p55"/>
          <p:cNvSpPr txBox="1"/>
          <p:nvPr/>
        </p:nvSpPr>
        <p:spPr>
          <a:xfrm>
            <a:off x="4789400" y="656000"/>
            <a:ext cx="40170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rPr>
              <a:t>error: Need type annotation for "animal"</a:t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2" name="Google Shape;412;p55"/>
          <p:cNvSpPr txBox="1"/>
          <p:nvPr/>
        </p:nvSpPr>
        <p:spPr>
          <a:xfrm>
            <a:off x="585525" y="1997300"/>
            <a:ext cx="39864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 = Animal[CatFood]()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animal.feed(Food())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3" name="Google Shape;413;p55"/>
          <p:cNvSpPr txBox="1"/>
          <p:nvPr/>
        </p:nvSpPr>
        <p:spPr>
          <a:xfrm>
            <a:off x="4789037" y="1997300"/>
            <a:ext cx="4016921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rPr>
              <a:t>error: Argument 1 to "feed" of "Animal" has incompatible type "Food";</a:t>
            </a:r>
            <a:br>
              <a:rPr lang="en-GB"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rPr>
              <a:t>expected "CatFood"</a:t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4" name="Google Shape;414;p55"/>
          <p:cNvSpPr txBox="1"/>
          <p:nvPr/>
        </p:nvSpPr>
        <p:spPr>
          <a:xfrm>
            <a:off x="8228299" y="2520500"/>
            <a:ext cx="54525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😀</a:t>
            </a:r>
            <a:endParaRPr sz="2600">
              <a:solidFill>
                <a:schemeClr val="accent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5" name="Google Shape;415;p55"/>
          <p:cNvSpPr txBox="1"/>
          <p:nvPr/>
        </p:nvSpPr>
        <p:spPr>
          <a:xfrm>
            <a:off x="585525" y="3463525"/>
            <a:ext cx="39864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 = Animal[CatFood]()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animal.feed(CatFood())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6" name="Google Shape;416;p55"/>
          <p:cNvSpPr txBox="1"/>
          <p:nvPr/>
        </p:nvSpPr>
        <p:spPr>
          <a:xfrm>
            <a:off x="4789037" y="3463525"/>
            <a:ext cx="4016921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6AA84F"/>
                </a:solidFill>
                <a:latin typeface="Ubuntu Mono"/>
                <a:ea typeface="Ubuntu Mono"/>
                <a:cs typeface="Ubuntu Mono"/>
                <a:sym typeface="Ubuntu Mono"/>
              </a:rPr>
              <a:t>Success: no issues found in 1</a:t>
            </a:r>
            <a:br>
              <a:rPr lang="en-GB" sz="1500">
                <a:solidFill>
                  <a:srgbClr val="6AA84F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 sz="1500">
                <a:solidFill>
                  <a:srgbClr val="6AA84F"/>
                </a:solidFill>
                <a:latin typeface="Ubuntu Mono"/>
                <a:ea typeface="Ubuntu Mono"/>
                <a:cs typeface="Ubuntu Mono"/>
                <a:sym typeface="Ubuntu Mono"/>
              </a:rPr>
              <a:t>source file</a:t>
            </a:r>
            <a:endParaRPr sz="1500">
              <a:solidFill>
                <a:srgbClr val="6AA84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56"/>
          <p:cNvGrpSpPr/>
          <p:nvPr/>
        </p:nvGrpSpPr>
        <p:grpSpPr>
          <a:xfrm>
            <a:off x="5382344" y="1995968"/>
            <a:ext cx="372000" cy="1304100"/>
            <a:chOff x="5306144" y="1995968"/>
            <a:chExt cx="372000" cy="1304100"/>
          </a:xfrm>
        </p:grpSpPr>
        <p:cxnSp>
          <p:nvCxnSpPr>
            <p:cNvPr id="422" name="Google Shape;422;p56"/>
            <p:cNvCxnSpPr/>
            <p:nvPr/>
          </p:nvCxnSpPr>
          <p:spPr>
            <a:xfrm>
              <a:off x="5678018" y="1995968"/>
              <a:ext cx="0" cy="130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56"/>
            <p:cNvCxnSpPr/>
            <p:nvPr/>
          </p:nvCxnSpPr>
          <p:spPr>
            <a:xfrm>
              <a:off x="5306144" y="3296101"/>
              <a:ext cx="37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stealth"/>
              <a:tailEnd len="med" w="med" type="none"/>
            </a:ln>
          </p:spPr>
        </p:cxnSp>
      </p:grpSp>
      <p:sp>
        <p:nvSpPr>
          <p:cNvPr id="424" name="Google Shape;424;p56"/>
          <p:cNvSpPr txBox="1"/>
          <p:nvPr/>
        </p:nvSpPr>
        <p:spPr>
          <a:xfrm>
            <a:off x="3052821" y="1786613"/>
            <a:ext cx="12036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Cat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5" name="Google Shape;425;p56"/>
          <p:cNvSpPr txBox="1"/>
          <p:nvPr/>
        </p:nvSpPr>
        <p:spPr>
          <a:xfrm>
            <a:off x="4845925" y="1777888"/>
            <a:ext cx="1179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Dog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6" name="Google Shape;426;p56"/>
          <p:cNvSpPr txBox="1"/>
          <p:nvPr/>
        </p:nvSpPr>
        <p:spPr>
          <a:xfrm>
            <a:off x="3696050" y="3115321"/>
            <a:ext cx="16863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Food</a:t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27" name="Google Shape;427;p56"/>
          <p:cNvGrpSpPr/>
          <p:nvPr/>
        </p:nvGrpSpPr>
        <p:grpSpPr>
          <a:xfrm>
            <a:off x="3696050" y="3518013"/>
            <a:ext cx="1686300" cy="728125"/>
            <a:chOff x="6019425" y="2112525"/>
            <a:chExt cx="1686300" cy="728125"/>
          </a:xfrm>
        </p:grpSpPr>
        <p:sp>
          <p:nvSpPr>
            <p:cNvPr id="428" name="Google Shape;428;p56"/>
            <p:cNvSpPr txBox="1"/>
            <p:nvPr/>
          </p:nvSpPr>
          <p:spPr>
            <a:xfrm>
              <a:off x="6019425" y="2440450"/>
              <a:ext cx="1686300" cy="40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Cat Food</a:t>
              </a:r>
              <a:endParaRPr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429" name="Google Shape;429;p56"/>
            <p:cNvCxnSpPr/>
            <p:nvPr/>
          </p:nvCxnSpPr>
          <p:spPr>
            <a:xfrm>
              <a:off x="6862575" y="220465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0" name="Google Shape;430;p56"/>
            <p:cNvSpPr/>
            <p:nvPr/>
          </p:nvSpPr>
          <p:spPr>
            <a:xfrm rot="8100000">
              <a:off x="6794912" y="2140555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56"/>
          <p:cNvGrpSpPr/>
          <p:nvPr/>
        </p:nvGrpSpPr>
        <p:grpSpPr>
          <a:xfrm>
            <a:off x="3186075" y="2194788"/>
            <a:ext cx="510000" cy="1856700"/>
            <a:chOff x="3109875" y="2194788"/>
            <a:chExt cx="510000" cy="1856700"/>
          </a:xfrm>
        </p:grpSpPr>
        <p:cxnSp>
          <p:nvCxnSpPr>
            <p:cNvPr id="432" name="Google Shape;432;p56"/>
            <p:cNvCxnSpPr/>
            <p:nvPr/>
          </p:nvCxnSpPr>
          <p:spPr>
            <a:xfrm>
              <a:off x="3109875" y="2194788"/>
              <a:ext cx="0" cy="185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56"/>
            <p:cNvCxnSpPr/>
            <p:nvPr/>
          </p:nvCxnSpPr>
          <p:spPr>
            <a:xfrm rot="10800000">
              <a:off x="3109875" y="4051488"/>
              <a:ext cx="51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stealth"/>
              <a:tailEnd len="med" w="med" type="none"/>
            </a:ln>
          </p:spPr>
        </p:cxnSp>
      </p:grpSp>
      <p:sp>
        <p:nvSpPr>
          <p:cNvPr id="434" name="Google Shape;434;p56"/>
          <p:cNvSpPr txBox="1"/>
          <p:nvPr/>
        </p:nvSpPr>
        <p:spPr>
          <a:xfrm>
            <a:off x="3149647" y="2167691"/>
            <a:ext cx="8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Georgia"/>
                <a:ea typeface="Georgia"/>
                <a:cs typeface="Georgia"/>
                <a:sym typeface="Georgia"/>
              </a:rPr>
              <a:t>bound to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5" name="Google Shape;435;p56"/>
          <p:cNvSpPr txBox="1"/>
          <p:nvPr/>
        </p:nvSpPr>
        <p:spPr>
          <a:xfrm>
            <a:off x="5067337" y="2169360"/>
            <a:ext cx="8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Georgia"/>
                <a:ea typeface="Georgia"/>
                <a:cs typeface="Georgia"/>
                <a:sym typeface="Georgia"/>
              </a:rPr>
              <a:t>bound to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36" name="Google Shape;436;p56"/>
          <p:cNvGrpSpPr/>
          <p:nvPr/>
        </p:nvGrpSpPr>
        <p:grpSpPr>
          <a:xfrm>
            <a:off x="3733675" y="1306288"/>
            <a:ext cx="1759800" cy="471600"/>
            <a:chOff x="3581275" y="1306288"/>
            <a:chExt cx="1759800" cy="471600"/>
          </a:xfrm>
        </p:grpSpPr>
        <p:cxnSp>
          <p:nvCxnSpPr>
            <p:cNvPr id="437" name="Google Shape;437;p56"/>
            <p:cNvCxnSpPr/>
            <p:nvPr/>
          </p:nvCxnSpPr>
          <p:spPr>
            <a:xfrm>
              <a:off x="3581275" y="1542088"/>
              <a:ext cx="175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56"/>
            <p:cNvCxnSpPr/>
            <p:nvPr/>
          </p:nvCxnSpPr>
          <p:spPr>
            <a:xfrm>
              <a:off x="35812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56"/>
            <p:cNvCxnSpPr/>
            <p:nvPr/>
          </p:nvCxnSpPr>
          <p:spPr>
            <a:xfrm>
              <a:off x="53410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56"/>
            <p:cNvCxnSpPr/>
            <p:nvPr/>
          </p:nvCxnSpPr>
          <p:spPr>
            <a:xfrm>
              <a:off x="4461175" y="13062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stealth"/>
              <a:tailEnd len="med" w="med" type="none"/>
            </a:ln>
          </p:spPr>
        </p:cxnSp>
      </p:grpSp>
      <p:sp>
        <p:nvSpPr>
          <p:cNvPr id="441" name="Google Shape;441;p56"/>
          <p:cNvSpPr txBox="1"/>
          <p:nvPr/>
        </p:nvSpPr>
        <p:spPr>
          <a:xfrm>
            <a:off x="3759640" y="897378"/>
            <a:ext cx="1711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Animal</a:t>
            </a:r>
            <a:endParaRPr i="1"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Google Shape;442;p56"/>
          <p:cNvSpPr txBox="1"/>
          <p:nvPr/>
        </p:nvSpPr>
        <p:spPr>
          <a:xfrm>
            <a:off x="6138300" y="1777900"/>
            <a:ext cx="28377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Dog(Animal[Food]):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	...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43" name="Google Shape;443;p56"/>
          <p:cNvSpPr txBox="1"/>
          <p:nvPr/>
        </p:nvSpPr>
        <p:spPr>
          <a:xfrm>
            <a:off x="119875" y="1777900"/>
            <a:ext cx="28377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Cat(Animal[CatFood]):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 txBox="1"/>
          <p:nvPr/>
        </p:nvSpPr>
        <p:spPr>
          <a:xfrm>
            <a:off x="311700" y="1370600"/>
            <a:ext cx="4359900" cy="156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Cat(Animal[CatFood]):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...</a:t>
            </a:r>
            <a:endParaRPr sz="1500">
              <a:solidFill>
                <a:srgbClr val="6A8759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food: CatFood) -&gt;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bool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49" name="Google Shape;449;p57"/>
          <p:cNvSpPr txBox="1"/>
          <p:nvPr/>
        </p:nvSpPr>
        <p:spPr>
          <a:xfrm>
            <a:off x="4807775" y="1370600"/>
            <a:ext cx="3770700" cy="1569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Animal(Generic[T]):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...</a:t>
            </a:r>
            <a:b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food: T)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50" name="Google Shape;450;p57"/>
          <p:cNvSpPr/>
          <p:nvPr/>
        </p:nvSpPr>
        <p:spPr>
          <a:xfrm>
            <a:off x="2666464" y="2174950"/>
            <a:ext cx="723000" cy="22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7"/>
          <p:cNvSpPr/>
          <p:nvPr/>
        </p:nvSpPr>
        <p:spPr>
          <a:xfrm>
            <a:off x="1989433" y="1477925"/>
            <a:ext cx="723000" cy="22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7"/>
          <p:cNvSpPr/>
          <p:nvPr/>
        </p:nvSpPr>
        <p:spPr>
          <a:xfrm>
            <a:off x="6880811" y="1477925"/>
            <a:ext cx="131400" cy="22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7"/>
          <p:cNvSpPr/>
          <p:nvPr/>
        </p:nvSpPr>
        <p:spPr>
          <a:xfrm>
            <a:off x="7245705" y="2163725"/>
            <a:ext cx="168900" cy="22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8"/>
          <p:cNvPicPr preferRelativeResize="0"/>
          <p:nvPr/>
        </p:nvPicPr>
        <p:blipFill rotWithShape="1">
          <a:blip r:embed="rId3">
            <a:alphaModFix/>
          </a:blip>
          <a:srcRect b="0" l="0" r="32281" t="0"/>
          <a:stretch/>
        </p:blipFill>
        <p:spPr>
          <a:xfrm>
            <a:off x="186775" y="1834475"/>
            <a:ext cx="8424324" cy="12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/>
        </p:nvSpPr>
        <p:spPr>
          <a:xfrm>
            <a:off x="3499166" y="1138825"/>
            <a:ext cx="1868400" cy="8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endParaRPr sz="21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4706146" y="2888717"/>
            <a:ext cx="1446000" cy="9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</a:t>
            </a:r>
            <a:endParaRPr sz="23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65" name="Google Shape;465;p59"/>
          <p:cNvGrpSpPr/>
          <p:nvPr/>
        </p:nvGrpSpPr>
        <p:grpSpPr>
          <a:xfrm>
            <a:off x="3342101" y="2019808"/>
            <a:ext cx="2158395" cy="881111"/>
            <a:chOff x="3581275" y="1300088"/>
            <a:chExt cx="1759800" cy="477800"/>
          </a:xfrm>
        </p:grpSpPr>
        <p:cxnSp>
          <p:nvCxnSpPr>
            <p:cNvPr id="466" name="Google Shape;466;p59"/>
            <p:cNvCxnSpPr/>
            <p:nvPr/>
          </p:nvCxnSpPr>
          <p:spPr>
            <a:xfrm>
              <a:off x="3581275" y="1542088"/>
              <a:ext cx="175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59"/>
            <p:cNvCxnSpPr/>
            <p:nvPr/>
          </p:nvCxnSpPr>
          <p:spPr>
            <a:xfrm>
              <a:off x="35812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59"/>
            <p:cNvCxnSpPr/>
            <p:nvPr/>
          </p:nvCxnSpPr>
          <p:spPr>
            <a:xfrm>
              <a:off x="5341075" y="15420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59"/>
            <p:cNvCxnSpPr/>
            <p:nvPr/>
          </p:nvCxnSpPr>
          <p:spPr>
            <a:xfrm>
              <a:off x="4461175" y="1306288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0" name="Google Shape;470;p59"/>
            <p:cNvSpPr/>
            <p:nvPr/>
          </p:nvSpPr>
          <p:spPr>
            <a:xfrm rot="8100000">
              <a:off x="4395337" y="1328117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59"/>
          <p:cNvSpPr txBox="1"/>
          <p:nvPr/>
        </p:nvSpPr>
        <p:spPr>
          <a:xfrm>
            <a:off x="2506950" y="2888703"/>
            <a:ext cx="1476300" cy="9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endParaRPr sz="21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C</a:t>
            </a:r>
            <a:r>
              <a:rPr lang="en-GB" sz="3900"/>
              <a:t>ase study</a:t>
            </a:r>
            <a:endParaRPr sz="3900"/>
          </a:p>
        </p:txBody>
      </p:sp>
      <p:sp>
        <p:nvSpPr>
          <p:cNvPr id="477" name="Google Shape;477;p60"/>
          <p:cNvSpPr txBox="1"/>
          <p:nvPr>
            <p:ph type="title"/>
          </p:nvPr>
        </p:nvSpPr>
        <p:spPr>
          <a:xfrm>
            <a:off x="311700" y="855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5</a:t>
            </a:r>
            <a:r>
              <a:rPr lang="en-GB">
                <a:solidFill>
                  <a:schemeClr val="accent4"/>
                </a:solidFill>
              </a:rPr>
              <a:t>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450" y="2350625"/>
            <a:ext cx="3112500" cy="10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1"/>
          <p:cNvPicPr preferRelativeResize="0"/>
          <p:nvPr/>
        </p:nvPicPr>
        <p:blipFill rotWithShape="1">
          <a:blip r:embed="rId4">
            <a:alphaModFix/>
          </a:blip>
          <a:srcRect b="33596" l="0" r="0" t="34397"/>
          <a:stretch/>
        </p:blipFill>
        <p:spPr>
          <a:xfrm>
            <a:off x="3090450" y="3635425"/>
            <a:ext cx="3185649" cy="6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9425" y="605750"/>
            <a:ext cx="2758524" cy="1470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5" name="Google Shape;485;p61"/>
          <p:cNvSpPr txBox="1"/>
          <p:nvPr/>
        </p:nvSpPr>
        <p:spPr>
          <a:xfrm>
            <a:off x="4241225" y="313650"/>
            <a:ext cx="101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Georgia"/>
                <a:ea typeface="Georgia"/>
                <a:cs typeface="Georgia"/>
                <a:sym typeface="Georgia"/>
              </a:rPr>
              <a:t>‘Kraken’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50" y="594000"/>
            <a:ext cx="85725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 registration in Kraken</a:t>
            </a:r>
            <a:endParaRPr/>
          </a:p>
        </p:txBody>
      </p:sp>
      <p:pic>
        <p:nvPicPr>
          <p:cNvPr id="491" name="Google Shape;4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">
            <a:off x="1559427" y="1406535"/>
            <a:ext cx="1149700" cy="11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">
            <a:off x="4114840" y="1419910"/>
            <a:ext cx="1149700" cy="11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">
            <a:off x="6806877" y="1397373"/>
            <a:ext cx="1149700" cy="11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2"/>
          <p:cNvSpPr txBox="1"/>
          <p:nvPr/>
        </p:nvSpPr>
        <p:spPr>
          <a:xfrm>
            <a:off x="1627625" y="2730125"/>
            <a:ext cx="8958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Ubuntu Mono"/>
                <a:ea typeface="Ubuntu Mono"/>
                <a:cs typeface="Ubuntu Mono"/>
                <a:sym typeface="Ubuntu Mono"/>
              </a:rPr>
              <a:t>Customer</a:t>
            </a:r>
            <a:endParaRPr sz="11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95" name="Google Shape;495;p62"/>
          <p:cNvSpPr txBox="1"/>
          <p:nvPr/>
        </p:nvSpPr>
        <p:spPr>
          <a:xfrm>
            <a:off x="1890700" y="1124075"/>
            <a:ext cx="4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Georgia"/>
                <a:ea typeface="Georgia"/>
                <a:cs typeface="Georgia"/>
                <a:sym typeface="Georgia"/>
              </a:rPr>
              <a:t>🇬🇧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6" name="Google Shape;496;p62"/>
          <p:cNvSpPr txBox="1"/>
          <p:nvPr/>
        </p:nvSpPr>
        <p:spPr>
          <a:xfrm>
            <a:off x="4430825" y="1141950"/>
            <a:ext cx="4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Georgia"/>
                <a:ea typeface="Georgia"/>
                <a:cs typeface="Georgia"/>
                <a:sym typeface="Georgia"/>
              </a:rPr>
              <a:t>🇮🇹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7" name="Google Shape;497;p62"/>
          <p:cNvSpPr txBox="1"/>
          <p:nvPr/>
        </p:nvSpPr>
        <p:spPr>
          <a:xfrm>
            <a:off x="7142475" y="1141938"/>
            <a:ext cx="4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Georgia"/>
                <a:ea typeface="Georgia"/>
                <a:cs typeface="Georgia"/>
                <a:sym typeface="Georgia"/>
              </a:rPr>
              <a:t>🇯🇵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8" name="Google Shape;498;p62"/>
          <p:cNvSpPr txBox="1"/>
          <p:nvPr/>
        </p:nvSpPr>
        <p:spPr>
          <a:xfrm>
            <a:off x="1627625" y="3258025"/>
            <a:ext cx="4086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2114825" y="3258025"/>
            <a:ext cx="4086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00" name="Google Shape;500;p62"/>
          <p:cNvSpPr txBox="1"/>
          <p:nvPr/>
        </p:nvSpPr>
        <p:spPr>
          <a:xfrm>
            <a:off x="1701725" y="3651225"/>
            <a:ext cx="2619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501" name="Google Shape;501;p62"/>
          <p:cNvCxnSpPr>
            <a:endCxn id="498" idx="0"/>
          </p:cNvCxnSpPr>
          <p:nvPr/>
        </p:nvCxnSpPr>
        <p:spPr>
          <a:xfrm flipH="1">
            <a:off x="1831925" y="3084925"/>
            <a:ext cx="1500" cy="1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62"/>
          <p:cNvCxnSpPr/>
          <p:nvPr/>
        </p:nvCxnSpPr>
        <p:spPr>
          <a:xfrm flipH="1">
            <a:off x="2318375" y="3084925"/>
            <a:ext cx="1500" cy="1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62"/>
          <p:cNvCxnSpPr/>
          <p:nvPr/>
        </p:nvCxnSpPr>
        <p:spPr>
          <a:xfrm flipH="1">
            <a:off x="1831925" y="3477325"/>
            <a:ext cx="1500" cy="1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62"/>
          <p:cNvSpPr txBox="1"/>
          <p:nvPr/>
        </p:nvSpPr>
        <p:spPr>
          <a:xfrm>
            <a:off x="4241788" y="2730125"/>
            <a:ext cx="8958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Ubuntu Mono"/>
                <a:ea typeface="Ubuntu Mono"/>
                <a:cs typeface="Ubuntu Mono"/>
                <a:sym typeface="Ubuntu Mono"/>
              </a:rPr>
              <a:t>Customer</a:t>
            </a:r>
            <a:endParaRPr sz="11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05" name="Google Shape;505;p62"/>
          <p:cNvSpPr txBox="1"/>
          <p:nvPr/>
        </p:nvSpPr>
        <p:spPr>
          <a:xfrm>
            <a:off x="4241787" y="3258025"/>
            <a:ext cx="8958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06" name="Google Shape;506;p62"/>
          <p:cNvSpPr txBox="1"/>
          <p:nvPr/>
        </p:nvSpPr>
        <p:spPr>
          <a:xfrm>
            <a:off x="4778713" y="3651225"/>
            <a:ext cx="2619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507" name="Google Shape;507;p62"/>
          <p:cNvCxnSpPr>
            <a:endCxn id="505" idx="0"/>
          </p:cNvCxnSpPr>
          <p:nvPr/>
        </p:nvCxnSpPr>
        <p:spPr>
          <a:xfrm flipH="1">
            <a:off x="4689687" y="3084925"/>
            <a:ext cx="1500" cy="1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2"/>
          <p:cNvCxnSpPr/>
          <p:nvPr/>
        </p:nvCxnSpPr>
        <p:spPr>
          <a:xfrm flipH="1">
            <a:off x="4908913" y="3477325"/>
            <a:ext cx="1500" cy="1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62"/>
          <p:cNvSpPr txBox="1"/>
          <p:nvPr/>
        </p:nvSpPr>
        <p:spPr>
          <a:xfrm>
            <a:off x="6881750" y="2776625"/>
            <a:ext cx="8958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Ubuntu Mono"/>
                <a:ea typeface="Ubuntu Mono"/>
                <a:cs typeface="Ubuntu Mono"/>
                <a:sym typeface="Ubuntu Mono"/>
              </a:rPr>
              <a:t>Customer</a:t>
            </a:r>
            <a:endParaRPr sz="11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10" name="Google Shape;510;p62"/>
          <p:cNvSpPr txBox="1"/>
          <p:nvPr/>
        </p:nvSpPr>
        <p:spPr>
          <a:xfrm>
            <a:off x="7368950" y="3304525"/>
            <a:ext cx="4086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11" name="Google Shape;511;p62"/>
          <p:cNvSpPr txBox="1"/>
          <p:nvPr/>
        </p:nvSpPr>
        <p:spPr>
          <a:xfrm>
            <a:off x="7442300" y="3697725"/>
            <a:ext cx="2619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512" name="Google Shape;512;p62"/>
          <p:cNvCxnSpPr/>
          <p:nvPr/>
        </p:nvCxnSpPr>
        <p:spPr>
          <a:xfrm flipH="1">
            <a:off x="7572500" y="3131425"/>
            <a:ext cx="1500" cy="1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62"/>
          <p:cNvCxnSpPr/>
          <p:nvPr/>
        </p:nvCxnSpPr>
        <p:spPr>
          <a:xfrm flipH="1">
            <a:off x="7572500" y="3523825"/>
            <a:ext cx="1500" cy="1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62"/>
          <p:cNvSpPr txBox="1"/>
          <p:nvPr/>
        </p:nvSpPr>
        <p:spPr>
          <a:xfrm>
            <a:off x="6992150" y="3697725"/>
            <a:ext cx="2619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515" name="Google Shape;515;p62"/>
          <p:cNvCxnSpPr>
            <a:stCxn id="511" idx="1"/>
            <a:endCxn id="514" idx="3"/>
          </p:cNvCxnSpPr>
          <p:nvPr/>
        </p:nvCxnSpPr>
        <p:spPr>
          <a:xfrm rot="10800000">
            <a:off x="7254200" y="380737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62"/>
          <p:cNvSpPr txBox="1"/>
          <p:nvPr/>
        </p:nvSpPr>
        <p:spPr>
          <a:xfrm>
            <a:off x="2266750" y="4090925"/>
            <a:ext cx="51216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register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(**kwargs: Any) -&gt; Account: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17" name="Google Shape;517;p62"/>
          <p:cNvSpPr txBox="1"/>
          <p:nvPr/>
        </p:nvSpPr>
        <p:spPr>
          <a:xfrm>
            <a:off x="6742149" y="4237025"/>
            <a:ext cx="64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🙁</a:t>
            </a:r>
            <a:endParaRPr sz="2600">
              <a:solidFill>
                <a:schemeClr val="accent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Engines and contexts</a:t>
            </a:r>
            <a:endParaRPr/>
          </a:p>
        </p:txBody>
      </p:sp>
      <p:grpSp>
        <p:nvGrpSpPr>
          <p:cNvPr id="523" name="Google Shape;523;p63"/>
          <p:cNvGrpSpPr/>
          <p:nvPr/>
        </p:nvGrpSpPr>
        <p:grpSpPr>
          <a:xfrm>
            <a:off x="311700" y="2401425"/>
            <a:ext cx="4004500" cy="943525"/>
            <a:chOff x="311700" y="2401425"/>
            <a:chExt cx="4004500" cy="943525"/>
          </a:xfrm>
        </p:grpSpPr>
        <p:grpSp>
          <p:nvGrpSpPr>
            <p:cNvPr id="524" name="Google Shape;524;p63"/>
            <p:cNvGrpSpPr/>
            <p:nvPr/>
          </p:nvGrpSpPr>
          <p:grpSpPr>
            <a:xfrm>
              <a:off x="3098200" y="2401425"/>
              <a:ext cx="1218000" cy="943525"/>
              <a:chOff x="3657250" y="2266050"/>
              <a:chExt cx="1218000" cy="943525"/>
            </a:xfrm>
          </p:grpSpPr>
          <p:sp>
            <p:nvSpPr>
              <p:cNvPr id="525" name="Google Shape;525;p63"/>
              <p:cNvSpPr txBox="1"/>
              <p:nvPr/>
            </p:nvSpPr>
            <p:spPr>
              <a:xfrm>
                <a:off x="3657250" y="2593975"/>
                <a:ext cx="1218000" cy="615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2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Japan</a:t>
                </a:r>
                <a:br>
                  <a:rPr lang="en-GB">
                    <a:solidFill>
                      <a:schemeClr val="dk2"/>
                    </a:solidFill>
                    <a:latin typeface="Georgia"/>
                    <a:ea typeface="Georgia"/>
                    <a:cs typeface="Georgia"/>
                    <a:sym typeface="Georgia"/>
                  </a:rPr>
                </a:br>
                <a:r>
                  <a:rPr lang="en-GB">
                    <a:solidFill>
                      <a:schemeClr val="dk2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Engine</a:t>
                </a:r>
                <a:endParaRPr sz="1000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cxnSp>
            <p:nvCxnSpPr>
              <p:cNvPr id="526" name="Google Shape;526;p63"/>
              <p:cNvCxnSpPr/>
              <p:nvPr/>
            </p:nvCxnSpPr>
            <p:spPr>
              <a:xfrm>
                <a:off x="4266250" y="2358175"/>
                <a:ext cx="0" cy="235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7" name="Google Shape;527;p63"/>
              <p:cNvSpPr/>
              <p:nvPr/>
            </p:nvSpPr>
            <p:spPr>
              <a:xfrm rot="8100000">
                <a:off x="4198587" y="2294080"/>
                <a:ext cx="135340" cy="135340"/>
              </a:xfrm>
              <a:prstGeom prst="rtTriangl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63"/>
            <p:cNvGrpSpPr/>
            <p:nvPr/>
          </p:nvGrpSpPr>
          <p:grpSpPr>
            <a:xfrm>
              <a:off x="1704950" y="2401425"/>
              <a:ext cx="1218000" cy="943525"/>
              <a:chOff x="3657250" y="2266050"/>
              <a:chExt cx="1218000" cy="943525"/>
            </a:xfrm>
          </p:grpSpPr>
          <p:sp>
            <p:nvSpPr>
              <p:cNvPr id="529" name="Google Shape;529;p63"/>
              <p:cNvSpPr txBox="1"/>
              <p:nvPr/>
            </p:nvSpPr>
            <p:spPr>
              <a:xfrm>
                <a:off x="3657250" y="2593975"/>
                <a:ext cx="1218000" cy="615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2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Italy</a:t>
                </a:r>
                <a:br>
                  <a:rPr lang="en-GB">
                    <a:solidFill>
                      <a:schemeClr val="dk2"/>
                    </a:solidFill>
                    <a:latin typeface="Georgia"/>
                    <a:ea typeface="Georgia"/>
                    <a:cs typeface="Georgia"/>
                    <a:sym typeface="Georgia"/>
                  </a:rPr>
                </a:br>
                <a:r>
                  <a:rPr lang="en-GB">
                    <a:solidFill>
                      <a:schemeClr val="dk2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Engine</a:t>
                </a:r>
                <a:endParaRPr sz="1000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cxnSp>
            <p:nvCxnSpPr>
              <p:cNvPr id="530" name="Google Shape;530;p63"/>
              <p:cNvCxnSpPr/>
              <p:nvPr/>
            </p:nvCxnSpPr>
            <p:spPr>
              <a:xfrm>
                <a:off x="4266250" y="2358175"/>
                <a:ext cx="0" cy="235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1" name="Google Shape;531;p63"/>
              <p:cNvSpPr/>
              <p:nvPr/>
            </p:nvSpPr>
            <p:spPr>
              <a:xfrm rot="8100000">
                <a:off x="4198587" y="2294080"/>
                <a:ext cx="135340" cy="135340"/>
              </a:xfrm>
              <a:prstGeom prst="rtTriangl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2" name="Google Shape;532;p63"/>
            <p:cNvGrpSpPr/>
            <p:nvPr/>
          </p:nvGrpSpPr>
          <p:grpSpPr>
            <a:xfrm>
              <a:off x="311700" y="2401425"/>
              <a:ext cx="1218000" cy="943525"/>
              <a:chOff x="3657250" y="2266050"/>
              <a:chExt cx="1218000" cy="943525"/>
            </a:xfrm>
          </p:grpSpPr>
          <p:sp>
            <p:nvSpPr>
              <p:cNvPr id="533" name="Google Shape;533;p63"/>
              <p:cNvSpPr txBox="1"/>
              <p:nvPr/>
            </p:nvSpPr>
            <p:spPr>
              <a:xfrm>
                <a:off x="3657250" y="2593975"/>
                <a:ext cx="1218000" cy="615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2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UK</a:t>
                </a:r>
                <a:br>
                  <a:rPr lang="en-GB">
                    <a:solidFill>
                      <a:schemeClr val="dk2"/>
                    </a:solidFill>
                    <a:latin typeface="Georgia"/>
                    <a:ea typeface="Georgia"/>
                    <a:cs typeface="Georgia"/>
                    <a:sym typeface="Georgia"/>
                  </a:rPr>
                </a:br>
                <a:r>
                  <a:rPr lang="en-GB">
                    <a:solidFill>
                      <a:schemeClr val="dk2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Engine</a:t>
                </a:r>
                <a:endParaRPr sz="1000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cxnSp>
            <p:nvCxnSpPr>
              <p:cNvPr id="534" name="Google Shape;534;p63"/>
              <p:cNvCxnSpPr/>
              <p:nvPr/>
            </p:nvCxnSpPr>
            <p:spPr>
              <a:xfrm>
                <a:off x="4266250" y="2358175"/>
                <a:ext cx="0" cy="235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5" name="Google Shape;535;p63"/>
              <p:cNvSpPr/>
              <p:nvPr/>
            </p:nvSpPr>
            <p:spPr>
              <a:xfrm rot="8100000">
                <a:off x="4198587" y="2294080"/>
                <a:ext cx="135340" cy="135340"/>
              </a:xfrm>
              <a:prstGeom prst="rtTriangl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6" name="Google Shape;536;p63"/>
          <p:cNvSpPr txBox="1"/>
          <p:nvPr/>
        </p:nvSpPr>
        <p:spPr>
          <a:xfrm>
            <a:off x="4961575" y="1708875"/>
            <a:ext cx="4004400" cy="62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Registration Context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37" name="Google Shape;537;p63"/>
          <p:cNvGrpSpPr/>
          <p:nvPr/>
        </p:nvGrpSpPr>
        <p:grpSpPr>
          <a:xfrm>
            <a:off x="311700" y="1631925"/>
            <a:ext cx="4650000" cy="769500"/>
            <a:chOff x="311700" y="1631925"/>
            <a:chExt cx="4650000" cy="769500"/>
          </a:xfrm>
        </p:grpSpPr>
        <p:sp>
          <p:nvSpPr>
            <p:cNvPr id="538" name="Google Shape;538;p63"/>
            <p:cNvSpPr txBox="1"/>
            <p:nvPr/>
          </p:nvSpPr>
          <p:spPr>
            <a:xfrm>
              <a:off x="311700" y="1631925"/>
              <a:ext cx="4004400" cy="769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Registration Engine</a:t>
              </a:r>
              <a:b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b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GB" sz="1000">
                  <a:solidFill>
                    <a:schemeClr val="dk2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save_custom_context</a:t>
              </a:r>
              <a:r>
                <a:rPr lang="en-GB" sz="1000">
                  <a:solidFill>
                    <a:schemeClr val="dk2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(account, context)</a:t>
              </a:r>
              <a:endParaRPr sz="800">
                <a:solidFill>
                  <a:schemeClr val="dk2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cxnSp>
          <p:nvCxnSpPr>
            <p:cNvPr id="539" name="Google Shape;539;p63"/>
            <p:cNvCxnSpPr>
              <a:stCxn id="538" idx="3"/>
              <a:endCxn id="536" idx="1"/>
            </p:cNvCxnSpPr>
            <p:nvPr/>
          </p:nvCxnSpPr>
          <p:spPr>
            <a:xfrm>
              <a:off x="4316100" y="2016675"/>
              <a:ext cx="645600" cy="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0" name="Google Shape;540;p63"/>
          <p:cNvGrpSpPr/>
          <p:nvPr/>
        </p:nvGrpSpPr>
        <p:grpSpPr>
          <a:xfrm>
            <a:off x="4961575" y="2329591"/>
            <a:ext cx="4004500" cy="1019725"/>
            <a:chOff x="4961575" y="2329591"/>
            <a:chExt cx="4004500" cy="1019725"/>
          </a:xfrm>
        </p:grpSpPr>
        <p:sp>
          <p:nvSpPr>
            <p:cNvPr id="541" name="Google Shape;541;p63"/>
            <p:cNvSpPr txBox="1"/>
            <p:nvPr/>
          </p:nvSpPr>
          <p:spPr>
            <a:xfrm>
              <a:off x="7748075" y="2733716"/>
              <a:ext cx="1218000" cy="61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Japan</a:t>
              </a:r>
              <a:b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Context</a:t>
              </a:r>
              <a:endParaRPr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542" name="Google Shape;542;p63"/>
            <p:cNvCxnSpPr/>
            <p:nvPr/>
          </p:nvCxnSpPr>
          <p:spPr>
            <a:xfrm>
              <a:off x="8357075" y="2421727"/>
              <a:ext cx="0" cy="3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3" name="Google Shape;543;p63"/>
            <p:cNvSpPr/>
            <p:nvPr/>
          </p:nvSpPr>
          <p:spPr>
            <a:xfrm rot="8100000">
              <a:off x="8289412" y="2357621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3"/>
            <p:cNvSpPr txBox="1"/>
            <p:nvPr/>
          </p:nvSpPr>
          <p:spPr>
            <a:xfrm>
              <a:off x="6354825" y="2733716"/>
              <a:ext cx="1218000" cy="61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Italy</a:t>
              </a:r>
              <a:b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Context</a:t>
              </a:r>
              <a:endParaRPr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545" name="Google Shape;545;p63"/>
            <p:cNvCxnSpPr/>
            <p:nvPr/>
          </p:nvCxnSpPr>
          <p:spPr>
            <a:xfrm>
              <a:off x="6963825" y="2421727"/>
              <a:ext cx="0" cy="3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6" name="Google Shape;546;p63"/>
            <p:cNvSpPr/>
            <p:nvPr/>
          </p:nvSpPr>
          <p:spPr>
            <a:xfrm rot="8100000">
              <a:off x="6896162" y="2357621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3"/>
            <p:cNvSpPr txBox="1"/>
            <p:nvPr/>
          </p:nvSpPr>
          <p:spPr>
            <a:xfrm>
              <a:off x="4961575" y="2733716"/>
              <a:ext cx="1218000" cy="61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UK</a:t>
              </a:r>
              <a:b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Context</a:t>
              </a:r>
              <a:endParaRPr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548" name="Google Shape;548;p63"/>
            <p:cNvCxnSpPr/>
            <p:nvPr/>
          </p:nvCxnSpPr>
          <p:spPr>
            <a:xfrm>
              <a:off x="5570575" y="2421727"/>
              <a:ext cx="0" cy="3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9" name="Google Shape;549;p63"/>
            <p:cNvSpPr/>
            <p:nvPr/>
          </p:nvSpPr>
          <p:spPr>
            <a:xfrm rot="8100000">
              <a:off x="5502912" y="2357621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4"/>
          <p:cNvSpPr txBox="1"/>
          <p:nvPr/>
        </p:nvSpPr>
        <p:spPr>
          <a:xfrm>
            <a:off x="2255625" y="439625"/>
            <a:ext cx="3986400" cy="4340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register(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engine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=ItalyEngine()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context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=ItalyContext(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name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"Marco Bianchi"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email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"marcob@gmail.com"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address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=Address(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line1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"Via delle Viole 11"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line2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"Povegliano Veronese"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line3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"Salerno"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postal_code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"14026"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phone_number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"0397 8142253"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opted_in_to_marketing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True,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fiscal_code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"MRTMTT91D08F205J"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55" name="Google Shape;555;p64"/>
          <p:cNvSpPr/>
          <p:nvPr/>
        </p:nvSpPr>
        <p:spPr>
          <a:xfrm>
            <a:off x="2353075" y="3724225"/>
            <a:ext cx="3795300" cy="2553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5"/>
          <p:cNvSpPr txBox="1"/>
          <p:nvPr/>
        </p:nvSpPr>
        <p:spPr>
          <a:xfrm>
            <a:off x="311700" y="700300"/>
            <a:ext cx="8520600" cy="1800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register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(engine: RegistrationEngine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context: RegistrationContext) -&gt; Account: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account = _create_account(context)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engine.save_custom_context(account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context)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return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account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61" name="Google Shape;561;p65"/>
          <p:cNvSpPr txBox="1"/>
          <p:nvPr/>
        </p:nvSpPr>
        <p:spPr>
          <a:xfrm>
            <a:off x="311675" y="2900875"/>
            <a:ext cx="8520600" cy="1800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RegistrationEngine: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save_custom_context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account: Account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context: RegistrationContext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pass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/>
          <p:nvPr/>
        </p:nvSpPr>
        <p:spPr>
          <a:xfrm>
            <a:off x="311700" y="1527375"/>
            <a:ext cx="8520600" cy="2031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BBB52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@dataclass</a:t>
            </a:r>
            <a:endParaRPr sz="1500">
              <a:solidFill>
                <a:srgbClr val="BBB529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RegistrationContext: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name: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str</a:t>
            </a:r>
            <a:endParaRPr sz="1500">
              <a:solidFill>
                <a:srgbClr val="8888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email: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str</a:t>
            </a:r>
            <a:endParaRPr sz="1500">
              <a:solidFill>
                <a:srgbClr val="8888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address: Address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phone_number: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str</a:t>
            </a:r>
            <a:endParaRPr sz="1500">
              <a:solidFill>
                <a:srgbClr val="8888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opted_in_to_marketing: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bool</a:t>
            </a:r>
            <a:endParaRPr sz="1500">
              <a:solidFill>
                <a:srgbClr val="8888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7"/>
          <p:cNvSpPr txBox="1"/>
          <p:nvPr/>
        </p:nvSpPr>
        <p:spPr>
          <a:xfrm>
            <a:off x="311700" y="700300"/>
            <a:ext cx="8520600" cy="2262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BB52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@dataclass</a:t>
            </a:r>
            <a:endParaRPr sz="1500">
              <a:solidFill>
                <a:srgbClr val="BBB529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ItalyContext(RegistrationContext):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fiscal_code: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str</a:t>
            </a:r>
            <a:endParaRPr sz="1500">
              <a:solidFill>
                <a:srgbClr val="8888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B529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B529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ItalyEngine(RegistrationEngine):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save_custom_context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account: Account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context: ItalyContext)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save_italy_data(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account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=account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fiscal_code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=context.fiscal_code)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72" name="Google Shape;572;p67"/>
          <p:cNvSpPr txBox="1"/>
          <p:nvPr>
            <p:ph idx="4294967295" type="title"/>
          </p:nvPr>
        </p:nvSpPr>
        <p:spPr>
          <a:xfrm>
            <a:off x="311700" y="3161550"/>
            <a:ext cx="85206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Can anyone spot the </a:t>
            </a:r>
            <a:r>
              <a:rPr lang="en-GB" sz="2200">
                <a:solidFill>
                  <a:schemeClr val="accent4"/>
                </a:solidFill>
              </a:rPr>
              <a:t>problem</a:t>
            </a:r>
            <a:r>
              <a:rPr lang="en-GB" sz="2200"/>
              <a:t> with this design?</a:t>
            </a:r>
            <a:endParaRPr sz="2200"/>
          </a:p>
        </p:txBody>
      </p:sp>
      <p:sp>
        <p:nvSpPr>
          <p:cNvPr id="573" name="Google Shape;573;p67"/>
          <p:cNvSpPr txBox="1"/>
          <p:nvPr>
            <p:ph idx="4294967295" type="title"/>
          </p:nvPr>
        </p:nvSpPr>
        <p:spPr>
          <a:xfrm>
            <a:off x="464100" y="4217775"/>
            <a:ext cx="85206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Argument types are </a:t>
            </a:r>
            <a:r>
              <a:rPr lang="en-GB" sz="2200">
                <a:solidFill>
                  <a:schemeClr val="accent4"/>
                </a:solidFill>
              </a:rPr>
              <a:t>contravariant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574" name="Google Shape;574;p67"/>
          <p:cNvSpPr/>
          <p:nvPr/>
        </p:nvSpPr>
        <p:spPr>
          <a:xfrm>
            <a:off x="6081075" y="2162450"/>
            <a:ext cx="1201500" cy="22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7"/>
          <p:cNvSpPr txBox="1"/>
          <p:nvPr/>
        </p:nvSpPr>
        <p:spPr>
          <a:xfrm>
            <a:off x="308738" y="3079075"/>
            <a:ext cx="8520600" cy="1800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E0666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error: Argument 2 of "save_custom_context" is incompatible with supertype "RegistrationEngine"; supertype defines the argument type as "RegistrationContext"</a:t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E0666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note: This violates the Liskov substitution principle</a:t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666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what’s the </a:t>
            </a:r>
            <a:r>
              <a:rPr lang="en-GB">
                <a:solidFill>
                  <a:schemeClr val="accent4"/>
                </a:solidFill>
              </a:rPr>
              <a:t>answer</a:t>
            </a:r>
            <a:r>
              <a:rPr lang="en-GB"/>
              <a:t>?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9"/>
          <p:cNvSpPr txBox="1"/>
          <p:nvPr/>
        </p:nvSpPr>
        <p:spPr>
          <a:xfrm>
            <a:off x="3098200" y="2729350"/>
            <a:ext cx="12180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Japan</a:t>
            </a:r>
            <a:b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Engine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1704950" y="2729350"/>
            <a:ext cx="12180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Italy</a:t>
            </a:r>
            <a:b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Engine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311700" y="2729350"/>
            <a:ext cx="12180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UK</a:t>
            </a:r>
            <a:b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Engine</a:t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88" name="Google Shape;588;p69"/>
          <p:cNvGrpSpPr/>
          <p:nvPr/>
        </p:nvGrpSpPr>
        <p:grpSpPr>
          <a:xfrm>
            <a:off x="825007" y="2401425"/>
            <a:ext cx="2977900" cy="327925"/>
            <a:chOff x="825007" y="2401425"/>
            <a:chExt cx="2977900" cy="327925"/>
          </a:xfrm>
        </p:grpSpPr>
        <p:cxnSp>
          <p:nvCxnSpPr>
            <p:cNvPr id="589" name="Google Shape;589;p69"/>
            <p:cNvCxnSpPr/>
            <p:nvPr/>
          </p:nvCxnSpPr>
          <p:spPr>
            <a:xfrm>
              <a:off x="3707200" y="249355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0" name="Google Shape;590;p69"/>
            <p:cNvSpPr/>
            <p:nvPr/>
          </p:nvSpPr>
          <p:spPr>
            <a:xfrm rot="8100000">
              <a:off x="3639537" y="2429455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1" name="Google Shape;591;p69"/>
            <p:cNvCxnSpPr/>
            <p:nvPr/>
          </p:nvCxnSpPr>
          <p:spPr>
            <a:xfrm>
              <a:off x="2313950" y="249355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2" name="Google Shape;592;p69"/>
            <p:cNvSpPr/>
            <p:nvPr/>
          </p:nvSpPr>
          <p:spPr>
            <a:xfrm rot="8100000">
              <a:off x="2246287" y="2429455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3" name="Google Shape;593;p69"/>
            <p:cNvCxnSpPr/>
            <p:nvPr/>
          </p:nvCxnSpPr>
          <p:spPr>
            <a:xfrm>
              <a:off x="920700" y="249355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4" name="Google Shape;594;p69"/>
            <p:cNvSpPr/>
            <p:nvPr/>
          </p:nvSpPr>
          <p:spPr>
            <a:xfrm rot="8100000">
              <a:off x="853037" y="2429455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69"/>
          <p:cNvSpPr txBox="1"/>
          <p:nvPr/>
        </p:nvSpPr>
        <p:spPr>
          <a:xfrm>
            <a:off x="4961575" y="1708875"/>
            <a:ext cx="40044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Registration Context</a:t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6" name="Google Shape;596;p69"/>
          <p:cNvSpPr txBox="1"/>
          <p:nvPr/>
        </p:nvSpPr>
        <p:spPr>
          <a:xfrm>
            <a:off x="311700" y="1631925"/>
            <a:ext cx="4004400" cy="76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Registration Engine</a:t>
            </a:r>
            <a:b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000">
                <a:solidFill>
                  <a:schemeClr val="dk2"/>
                </a:solidFill>
                <a:latin typeface="Ubuntu Mono"/>
                <a:ea typeface="Ubuntu Mono"/>
                <a:cs typeface="Ubuntu Mono"/>
                <a:sym typeface="Ubuntu Mono"/>
              </a:rPr>
              <a:t>save_custom_context(account, context)</a:t>
            </a:r>
            <a:endParaRPr sz="8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597" name="Google Shape;597;p69"/>
          <p:cNvCxnSpPr>
            <a:stCxn id="596" idx="3"/>
            <a:endCxn id="595" idx="1"/>
          </p:cNvCxnSpPr>
          <p:nvPr/>
        </p:nvCxnSpPr>
        <p:spPr>
          <a:xfrm>
            <a:off x="4316100" y="2016675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8" name="Google Shape;598;p69"/>
          <p:cNvGrpSpPr/>
          <p:nvPr/>
        </p:nvGrpSpPr>
        <p:grpSpPr>
          <a:xfrm>
            <a:off x="4961575" y="2329591"/>
            <a:ext cx="4004500" cy="1019725"/>
            <a:chOff x="4961575" y="2329591"/>
            <a:chExt cx="4004500" cy="1019725"/>
          </a:xfrm>
        </p:grpSpPr>
        <p:sp>
          <p:nvSpPr>
            <p:cNvPr id="599" name="Google Shape;599;p69"/>
            <p:cNvSpPr txBox="1"/>
            <p:nvPr/>
          </p:nvSpPr>
          <p:spPr>
            <a:xfrm>
              <a:off x="7748075" y="2733716"/>
              <a:ext cx="1218000" cy="61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Japan</a:t>
              </a:r>
              <a:b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Context</a:t>
              </a:r>
              <a:endParaRPr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00" name="Google Shape;600;p69"/>
            <p:cNvCxnSpPr/>
            <p:nvPr/>
          </p:nvCxnSpPr>
          <p:spPr>
            <a:xfrm>
              <a:off x="8357075" y="2421727"/>
              <a:ext cx="0" cy="3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1" name="Google Shape;601;p69"/>
            <p:cNvSpPr/>
            <p:nvPr/>
          </p:nvSpPr>
          <p:spPr>
            <a:xfrm rot="8100000">
              <a:off x="8289412" y="2357621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9"/>
            <p:cNvSpPr txBox="1"/>
            <p:nvPr/>
          </p:nvSpPr>
          <p:spPr>
            <a:xfrm>
              <a:off x="6354825" y="2733716"/>
              <a:ext cx="1218000" cy="61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Italy</a:t>
              </a:r>
              <a:b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Context</a:t>
              </a:r>
              <a:endParaRPr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03" name="Google Shape;603;p69"/>
            <p:cNvCxnSpPr/>
            <p:nvPr/>
          </p:nvCxnSpPr>
          <p:spPr>
            <a:xfrm>
              <a:off x="6963825" y="2421727"/>
              <a:ext cx="0" cy="3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4" name="Google Shape;604;p69"/>
            <p:cNvSpPr/>
            <p:nvPr/>
          </p:nvSpPr>
          <p:spPr>
            <a:xfrm rot="8100000">
              <a:off x="6896162" y="2357621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9"/>
            <p:cNvSpPr txBox="1"/>
            <p:nvPr/>
          </p:nvSpPr>
          <p:spPr>
            <a:xfrm>
              <a:off x="4961575" y="2733716"/>
              <a:ext cx="1218000" cy="61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UK</a:t>
              </a:r>
              <a:b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GB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Context</a:t>
              </a:r>
              <a:endParaRPr sz="1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06" name="Google Shape;606;p69"/>
            <p:cNvCxnSpPr/>
            <p:nvPr/>
          </p:nvCxnSpPr>
          <p:spPr>
            <a:xfrm>
              <a:off x="5570575" y="2421727"/>
              <a:ext cx="0" cy="3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7" name="Google Shape;607;p69"/>
            <p:cNvSpPr/>
            <p:nvPr/>
          </p:nvSpPr>
          <p:spPr>
            <a:xfrm rot="8100000">
              <a:off x="5502912" y="2357621"/>
              <a:ext cx="135340" cy="135340"/>
            </a:xfrm>
            <a:prstGeom prst="rtTriangl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69"/>
          <p:cNvSpPr txBox="1"/>
          <p:nvPr/>
        </p:nvSpPr>
        <p:spPr>
          <a:xfrm>
            <a:off x="311750" y="1627559"/>
            <a:ext cx="4004400" cy="76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Registration Engine</a:t>
            </a:r>
            <a:b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GB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000">
                <a:solidFill>
                  <a:schemeClr val="dk2"/>
                </a:solidFill>
                <a:latin typeface="Ubuntu Mono"/>
                <a:ea typeface="Ubuntu Mono"/>
                <a:cs typeface="Ubuntu Mono"/>
                <a:sym typeface="Ubuntu Mono"/>
              </a:rPr>
              <a:t>save_custom_context(account, context)</a:t>
            </a:r>
            <a:endParaRPr sz="800">
              <a:solidFill>
                <a:schemeClr val="dk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09" name="Google Shape;609;p69"/>
          <p:cNvSpPr txBox="1"/>
          <p:nvPr/>
        </p:nvSpPr>
        <p:spPr>
          <a:xfrm>
            <a:off x="4253099" y="1752538"/>
            <a:ext cx="92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Ubuntu Mono"/>
                <a:ea typeface="Ubuntu Mono"/>
                <a:cs typeface="Ubuntu Mono"/>
                <a:sym typeface="Ubuntu Mono"/>
              </a:rPr>
              <a:t>TypeVar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610" name="Google Shape;610;p69"/>
          <p:cNvGrpSpPr/>
          <p:nvPr/>
        </p:nvGrpSpPr>
        <p:grpSpPr>
          <a:xfrm>
            <a:off x="920700" y="2401447"/>
            <a:ext cx="2786500" cy="327927"/>
            <a:chOff x="920700" y="2493550"/>
            <a:chExt cx="2786500" cy="235800"/>
          </a:xfrm>
        </p:grpSpPr>
        <p:cxnSp>
          <p:nvCxnSpPr>
            <p:cNvPr id="611" name="Google Shape;611;p69"/>
            <p:cNvCxnSpPr/>
            <p:nvPr/>
          </p:nvCxnSpPr>
          <p:spPr>
            <a:xfrm>
              <a:off x="3707200" y="249355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stealth"/>
              <a:tailEnd len="med" w="med" type="none"/>
            </a:ln>
          </p:spPr>
        </p:cxnSp>
        <p:cxnSp>
          <p:nvCxnSpPr>
            <p:cNvPr id="612" name="Google Shape;612;p69"/>
            <p:cNvCxnSpPr/>
            <p:nvPr/>
          </p:nvCxnSpPr>
          <p:spPr>
            <a:xfrm>
              <a:off x="2313950" y="249355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stealth"/>
              <a:tailEnd len="med" w="med" type="none"/>
            </a:ln>
          </p:spPr>
        </p:cxnSp>
        <p:cxnSp>
          <p:nvCxnSpPr>
            <p:cNvPr id="613" name="Google Shape;613;p69"/>
            <p:cNvCxnSpPr/>
            <p:nvPr/>
          </p:nvCxnSpPr>
          <p:spPr>
            <a:xfrm>
              <a:off x="920700" y="249355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stealth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"/>
          <p:cNvSpPr txBox="1"/>
          <p:nvPr/>
        </p:nvSpPr>
        <p:spPr>
          <a:xfrm>
            <a:off x="252550" y="235050"/>
            <a:ext cx="8520600" cy="2031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from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typing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import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Generic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TypeVar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T = TypeVar(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"T"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A492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bound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=RegistrationContext)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RegistrationEngine(Generic[T]):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save_custom_context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account: Account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context: T)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pass</a:t>
            </a:r>
            <a:endParaRPr sz="1500">
              <a:solidFill>
                <a:srgbClr val="BBB529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19" name="Google Shape;619;p70"/>
          <p:cNvSpPr txBox="1"/>
          <p:nvPr/>
        </p:nvSpPr>
        <p:spPr>
          <a:xfrm>
            <a:off x="252550" y="2347925"/>
            <a:ext cx="85206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ItalyEngine(RegistrationEngine[ItalyContext]):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save_custom_context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account: Account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context: ItalyContext)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20" name="Google Shape;620;p70"/>
          <p:cNvSpPr txBox="1"/>
          <p:nvPr/>
        </p:nvSpPr>
        <p:spPr>
          <a:xfrm>
            <a:off x="252550" y="3512175"/>
            <a:ext cx="85206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register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(engine: RegistrationEngine[T]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context: T) -&gt; Account: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...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21" name="Google Shape;621;p70"/>
          <p:cNvSpPr/>
          <p:nvPr/>
        </p:nvSpPr>
        <p:spPr>
          <a:xfrm>
            <a:off x="2632450" y="1460600"/>
            <a:ext cx="1157100" cy="2883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0"/>
          <p:cNvSpPr/>
          <p:nvPr/>
        </p:nvSpPr>
        <p:spPr>
          <a:xfrm>
            <a:off x="6033800" y="1678475"/>
            <a:ext cx="152700" cy="266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0"/>
          <p:cNvSpPr/>
          <p:nvPr/>
        </p:nvSpPr>
        <p:spPr>
          <a:xfrm>
            <a:off x="317875" y="774225"/>
            <a:ext cx="4254000" cy="266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0"/>
          <p:cNvSpPr/>
          <p:nvPr/>
        </p:nvSpPr>
        <p:spPr>
          <a:xfrm>
            <a:off x="3789550" y="2438400"/>
            <a:ext cx="1327200" cy="266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0"/>
          <p:cNvSpPr/>
          <p:nvPr/>
        </p:nvSpPr>
        <p:spPr>
          <a:xfrm>
            <a:off x="5360975" y="3590474"/>
            <a:ext cx="152700" cy="266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0"/>
          <p:cNvSpPr txBox="1"/>
          <p:nvPr/>
        </p:nvSpPr>
        <p:spPr>
          <a:xfrm>
            <a:off x="252550" y="4492350"/>
            <a:ext cx="8520600" cy="415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6AA84F"/>
                </a:solidFill>
                <a:latin typeface="Ubuntu Mono"/>
                <a:ea typeface="Ubuntu Mono"/>
                <a:cs typeface="Ubuntu Mono"/>
                <a:sym typeface="Ubuntu Mono"/>
              </a:rPr>
              <a:t>Success: no issues found in 1 source file</a:t>
            </a:r>
            <a:endParaRPr sz="1500">
              <a:solidFill>
                <a:srgbClr val="6AA84F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27" name="Google Shape;627;p70"/>
          <p:cNvSpPr/>
          <p:nvPr/>
        </p:nvSpPr>
        <p:spPr>
          <a:xfrm>
            <a:off x="4065575" y="3590474"/>
            <a:ext cx="287100" cy="266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0"/>
          <p:cNvSpPr/>
          <p:nvPr/>
        </p:nvSpPr>
        <p:spPr>
          <a:xfrm>
            <a:off x="6059425" y="2678125"/>
            <a:ext cx="1157100" cy="266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0"/>
          <p:cNvSpPr txBox="1"/>
          <p:nvPr/>
        </p:nvSpPr>
        <p:spPr>
          <a:xfrm>
            <a:off x="4393638" y="4462066"/>
            <a:ext cx="14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😀 😀 😀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187" y="511238"/>
            <a:ext cx="6181623" cy="412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Unexpected danger</a:t>
            </a:r>
            <a:endParaRPr sz="3900"/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855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1</a:t>
            </a:r>
            <a:r>
              <a:rPr lang="en-GB">
                <a:solidFill>
                  <a:schemeClr val="accent4"/>
                </a:solidFill>
              </a:rPr>
              <a:t>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2"/>
          <p:cNvSpPr txBox="1"/>
          <p:nvPr>
            <p:ph type="title"/>
          </p:nvPr>
        </p:nvSpPr>
        <p:spPr>
          <a:xfrm>
            <a:off x="159300" y="2681825"/>
            <a:ext cx="8520600" cy="14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en-GB" sz="2640"/>
            </a:br>
            <a:r>
              <a:rPr lang="en-GB" sz="1640" u="sng">
                <a:solidFill>
                  <a:schemeClr val="hlink"/>
                </a:solidFill>
                <a:hlinkClick r:id="rId3"/>
              </a:rPr>
              <a:t>seddonym.me</a:t>
            </a:r>
            <a:br>
              <a:rPr lang="en-GB" sz="1640"/>
            </a:br>
            <a:br>
              <a:rPr lang="en-GB" sz="1640"/>
            </a:br>
            <a:r>
              <a:rPr lang="en-GB" sz="1640" u="sng">
                <a:solidFill>
                  <a:schemeClr val="hlink"/>
                </a:solidFill>
                <a:hlinkClick r:id="rId4"/>
              </a:rPr>
              <a:t>import-linter.readthedocs.io</a:t>
            </a:r>
            <a:br>
              <a:rPr lang="en-GB" sz="1640"/>
            </a:br>
            <a:endParaRPr sz="16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40"/>
              <a:t>We’re hiring: </a:t>
            </a:r>
            <a:r>
              <a:rPr lang="en-GB" sz="1640" u="sng">
                <a:solidFill>
                  <a:schemeClr val="hlink"/>
                </a:solidFill>
                <a:hlinkClick r:id="rId5"/>
              </a:rPr>
              <a:t>octopus.energy/kraken-tech-careers</a:t>
            </a:r>
            <a:endParaRPr sz="1640"/>
          </a:p>
        </p:txBody>
      </p:sp>
      <p:sp>
        <p:nvSpPr>
          <p:cNvPr id="640" name="Google Shape;640;p72"/>
          <p:cNvSpPr txBox="1"/>
          <p:nvPr>
            <p:ph type="title"/>
          </p:nvPr>
        </p:nvSpPr>
        <p:spPr>
          <a:xfrm>
            <a:off x="311700" y="1312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Appendix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4"/>
          <p:cNvSpPr txBox="1"/>
          <p:nvPr>
            <p:ph idx="4294967295" type="title"/>
          </p:nvPr>
        </p:nvSpPr>
        <p:spPr>
          <a:xfrm>
            <a:off x="261675" y="20700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dict[</a:t>
            </a:r>
            <a:r>
              <a:rPr lang="en-GB" sz="600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str</a:t>
            </a: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600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Animal</a:t>
            </a: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]</a:t>
            </a:r>
            <a:endParaRPr sz="6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51" name="Google Shape;651;p74"/>
          <p:cNvSpPr txBox="1"/>
          <p:nvPr/>
        </p:nvSpPr>
        <p:spPr>
          <a:xfrm>
            <a:off x="2994575" y="2924974"/>
            <a:ext cx="152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type of</a:t>
            </a:r>
            <a:br>
              <a:rPr i="1"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keys</a:t>
            </a:r>
            <a:endParaRPr i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2" name="Google Shape;652;p74"/>
          <p:cNvSpPr txBox="1"/>
          <p:nvPr/>
        </p:nvSpPr>
        <p:spPr>
          <a:xfrm>
            <a:off x="5295900" y="2924975"/>
            <a:ext cx="193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type of</a:t>
            </a:r>
            <a:br>
              <a:rPr i="1"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values</a:t>
            </a:r>
            <a:endParaRPr i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7" name="Google Shape;657;p75"/>
          <p:cNvGraphicFramePr/>
          <p:nvPr/>
        </p:nvGraphicFramePr>
        <p:xfrm>
          <a:off x="753838" y="141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{C4F24AEB-EFEA-477A-8BD5-EA7217D38B21}</a:tableStyleId>
              </a:tblPr>
              <a:tblGrid>
                <a:gridCol w="4632475"/>
                <a:gridCol w="3003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Mutable collections</a:t>
                      </a:r>
                      <a:b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</a:t>
                      </a:r>
                      <a:r>
                        <a:rPr lang="en-GB" sz="2200">
                          <a:solidFill>
                            <a:schemeClr val="accent4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list, set</a:t>
                      </a:r>
                      <a: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)</a:t>
                      </a:r>
                      <a:endParaRPr sz="2200">
                        <a:solidFill>
                          <a:schemeClr val="accent4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Invariant</a:t>
                      </a:r>
                      <a:endParaRPr sz="2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Immutable collections</a:t>
                      </a:r>
                      <a:b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</a:t>
                      </a:r>
                      <a:r>
                        <a:rPr lang="en-GB" sz="2200">
                          <a:solidFill>
                            <a:schemeClr val="accent4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tuple, frozenset, Sequence</a:t>
                      </a:r>
                      <a: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)</a:t>
                      </a:r>
                      <a:endParaRPr sz="2200">
                        <a:solidFill>
                          <a:schemeClr val="accent4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Covariant</a:t>
                      </a:r>
                      <a:endParaRPr sz="2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Return types</a:t>
                      </a:r>
                      <a:endParaRPr sz="2200">
                        <a:solidFill>
                          <a:schemeClr val="accent4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Covariant</a:t>
                      </a:r>
                      <a:endParaRPr sz="2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accent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Argument types</a:t>
                      </a:r>
                      <a:endParaRPr sz="2200">
                        <a:solidFill>
                          <a:schemeClr val="accent4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Contravariant</a:t>
                      </a:r>
                      <a:endParaRPr sz="2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58" name="Google Shape;65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Summary of variance (as Mypy sees it)</a:t>
            </a:r>
            <a:endParaRPr i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6"/>
          <p:cNvSpPr txBox="1"/>
          <p:nvPr/>
        </p:nvSpPr>
        <p:spPr>
          <a:xfrm>
            <a:off x="311700" y="828425"/>
            <a:ext cx="83496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(animals: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list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[Animal])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for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animals: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animal.feeed()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4" name="Google Shape;664;p76"/>
          <p:cNvSpPr txBox="1"/>
          <p:nvPr/>
        </p:nvSpPr>
        <p:spPr>
          <a:xfrm>
            <a:off x="311700" y="2116125"/>
            <a:ext cx="8349600" cy="415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rPr>
              <a:t>error: "Animal" has no attribute "feeed"; maybe "feed"?</a:t>
            </a:r>
            <a:endParaRPr sz="1500">
              <a:solidFill>
                <a:srgbClr val="E0666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5" name="Google Shape;665;p76"/>
          <p:cNvSpPr/>
          <p:nvPr/>
        </p:nvSpPr>
        <p:spPr>
          <a:xfrm>
            <a:off x="436200" y="1353525"/>
            <a:ext cx="8069100" cy="297000"/>
          </a:xfrm>
          <a:prstGeom prst="rect">
            <a:avLst/>
          </a:prstGeom>
          <a:solidFill>
            <a:srgbClr val="FC4426">
              <a:alpha val="17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6"/>
          <p:cNvSpPr txBox="1"/>
          <p:nvPr/>
        </p:nvSpPr>
        <p:spPr>
          <a:xfrm>
            <a:off x="5813498" y="2086872"/>
            <a:ext cx="39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Georgia"/>
                <a:ea typeface="Georgia"/>
                <a:cs typeface="Georgia"/>
                <a:sym typeface="Georgia"/>
              </a:rPr>
              <a:t>😀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7" name="Google Shape;667;p76"/>
          <p:cNvSpPr txBox="1"/>
          <p:nvPr/>
        </p:nvSpPr>
        <p:spPr>
          <a:xfrm>
            <a:off x="295950" y="3194525"/>
            <a:ext cx="8349600" cy="415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feed_the_animals([Animal()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6897BB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33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Animal()])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grpSp>
        <p:nvGrpSpPr>
          <p:cNvPr id="668" name="Google Shape;668;p76"/>
          <p:cNvGrpSpPr/>
          <p:nvPr/>
        </p:nvGrpSpPr>
        <p:grpSpPr>
          <a:xfrm>
            <a:off x="295950" y="3253775"/>
            <a:ext cx="8349600" cy="923500"/>
            <a:chOff x="295950" y="2948975"/>
            <a:chExt cx="8349600" cy="923500"/>
          </a:xfrm>
        </p:grpSpPr>
        <p:sp>
          <p:nvSpPr>
            <p:cNvPr id="669" name="Google Shape;669;p76"/>
            <p:cNvSpPr txBox="1"/>
            <p:nvPr/>
          </p:nvSpPr>
          <p:spPr>
            <a:xfrm>
              <a:off x="295950" y="3456975"/>
              <a:ext cx="8349600" cy="41550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E06666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error: List item 1 has incompatible type "int"; expected "Animal"</a:t>
              </a:r>
              <a:endParaRPr sz="1500">
                <a:solidFill>
                  <a:srgbClr val="E06666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670" name="Google Shape;670;p76"/>
            <p:cNvSpPr/>
            <p:nvPr/>
          </p:nvSpPr>
          <p:spPr>
            <a:xfrm>
              <a:off x="361975" y="2948975"/>
              <a:ext cx="8143200" cy="297000"/>
            </a:xfrm>
            <a:prstGeom prst="rect">
              <a:avLst/>
            </a:prstGeom>
            <a:solidFill>
              <a:srgbClr val="FC4426">
                <a:alpha val="17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76"/>
          <p:cNvSpPr txBox="1"/>
          <p:nvPr/>
        </p:nvSpPr>
        <p:spPr>
          <a:xfrm>
            <a:off x="6680148" y="3746542"/>
            <a:ext cx="39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Georgia"/>
                <a:ea typeface="Georgia"/>
                <a:cs typeface="Georgia"/>
                <a:sym typeface="Georgia"/>
              </a:rPr>
              <a:t>😀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You’re </a:t>
            </a:r>
            <a:r>
              <a:rPr lang="en-GB">
                <a:solidFill>
                  <a:schemeClr val="accent4"/>
                </a:solidFill>
              </a:rPr>
              <a:t>already using</a:t>
            </a:r>
            <a:br>
              <a:rPr lang="en-GB"/>
            </a:br>
            <a:r>
              <a:rPr lang="en-GB"/>
              <a:t>generics (probably).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l</a:t>
            </a: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ist[int]</a:t>
            </a:r>
            <a:endParaRPr sz="60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l</a:t>
            </a: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ist[str]</a:t>
            </a:r>
            <a:br>
              <a:rPr lang="en-GB" sz="6000"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list[Animal]</a:t>
            </a:r>
            <a:endParaRPr sz="6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7142200" y="1723450"/>
            <a:ext cx="15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Type variables</a:t>
            </a:r>
            <a:endParaRPr i="1" sz="2400">
              <a:solidFill>
                <a:schemeClr val="accent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97" name="Google Shape;97;p20"/>
          <p:cNvCxnSpPr/>
          <p:nvPr/>
        </p:nvCxnSpPr>
        <p:spPr>
          <a:xfrm rot="10800000">
            <a:off x="5937775" y="1524525"/>
            <a:ext cx="1497600" cy="519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20"/>
          <p:cNvCxnSpPr/>
          <p:nvPr/>
        </p:nvCxnSpPr>
        <p:spPr>
          <a:xfrm flipH="1">
            <a:off x="5968325" y="2354125"/>
            <a:ext cx="1253100" cy="83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20"/>
          <p:cNvCxnSpPr/>
          <p:nvPr/>
        </p:nvCxnSpPr>
        <p:spPr>
          <a:xfrm flipH="1">
            <a:off x="6478375" y="2594275"/>
            <a:ext cx="1319400" cy="728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list[</a:t>
            </a:r>
            <a:r>
              <a:rPr lang="en-GB" sz="600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int</a:t>
            </a: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]</a:t>
            </a:r>
            <a:endParaRPr sz="60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list[</a:t>
            </a:r>
            <a:r>
              <a:rPr lang="en-GB" sz="600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str</a:t>
            </a: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]</a:t>
            </a:r>
            <a:br>
              <a:rPr lang="en-GB" sz="6000"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list[</a:t>
            </a:r>
            <a:r>
              <a:rPr lang="en-GB" sz="600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Animal</a:t>
            </a:r>
            <a:r>
              <a:rPr lang="en-GB" sz="6000">
                <a:latin typeface="Ubuntu Mono"/>
                <a:ea typeface="Ubuntu Mono"/>
                <a:cs typeface="Ubuntu Mono"/>
                <a:sym typeface="Ubuntu Mono"/>
              </a:rPr>
              <a:t>]</a:t>
            </a:r>
            <a:endParaRPr sz="600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311700" y="326975"/>
            <a:ext cx="83496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class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94558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self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print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</a:t>
            </a:r>
            <a:r>
              <a:rPr lang="en-GB" sz="1500">
                <a:solidFill>
                  <a:srgbClr val="6A8759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"Yum!"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1500">
              <a:solidFill>
                <a:srgbClr val="BBB529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311700" y="1590425"/>
            <a:ext cx="8349600" cy="110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def </a:t>
            </a:r>
            <a:r>
              <a:rPr lang="en-GB" sz="1500">
                <a:solidFill>
                  <a:srgbClr val="FFC66D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(animals: </a:t>
            </a:r>
            <a:r>
              <a:rPr lang="en-GB" sz="1500">
                <a:solidFill>
                  <a:srgbClr val="8888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list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[Animal]) -&gt;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None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for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 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in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animals: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       animal.feed()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311700" y="2853875"/>
            <a:ext cx="83496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animals = [Animal()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Animal()</a:t>
            </a:r>
            <a:r>
              <a:rPr lang="en-GB" sz="1500">
                <a:solidFill>
                  <a:srgbClr val="CC7832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, </a:t>
            </a: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Animal()]</a:t>
            </a:r>
            <a:endParaRPr sz="1500">
              <a:solidFill>
                <a:srgbClr val="A9B7C6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A9B7C6"/>
                </a:solidFill>
                <a:highlight>
                  <a:srgbClr val="2B2B2B"/>
                </a:highlight>
                <a:latin typeface="Ubuntu Mono"/>
                <a:ea typeface="Ubuntu Mono"/>
                <a:cs typeface="Ubuntu Mono"/>
                <a:sym typeface="Ubuntu Mono"/>
              </a:rPr>
              <a:t>feed_the_animals(animals)</a:t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C7832"/>
              </a:solidFill>
              <a:highlight>
                <a:srgbClr val="2B2B2B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4352775" y="3838950"/>
            <a:ext cx="43086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AA84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6AA84F"/>
                </a:solidFill>
                <a:latin typeface="Ubuntu Mono"/>
                <a:ea typeface="Ubuntu Mono"/>
                <a:cs typeface="Ubuntu Mono"/>
                <a:sym typeface="Ubuntu Mono"/>
              </a:rPr>
              <a:t>Success: no issues found in 1 source file</a:t>
            </a:r>
            <a:endParaRPr sz="1500">
              <a:solidFill>
                <a:srgbClr val="6AA84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AA84F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311700" y="3838950"/>
            <a:ext cx="3700500" cy="877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rPr>
              <a:t>Yum!</a:t>
            </a:r>
            <a:endParaRPr sz="1500">
              <a:solidFill>
                <a:schemeClr val="lt2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rPr>
              <a:t>Yum!</a:t>
            </a:r>
            <a:endParaRPr sz="1500">
              <a:solidFill>
                <a:schemeClr val="lt2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rPr>
              <a:t>Yum!</a:t>
            </a:r>
            <a:endParaRPr sz="1500">
              <a:solidFill>
                <a:schemeClr val="lt2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neddingt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